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533" autoAdjust="0"/>
  </p:normalViewPr>
  <p:slideViewPr>
    <p:cSldViewPr snapToGrid="0">
      <p:cViewPr>
        <p:scale>
          <a:sx n="48" d="100"/>
          <a:sy n="48" d="100"/>
        </p:scale>
        <p:origin x="1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2E285-786F-4350-83A1-118BE4B2794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DDCB7A-1CFC-4EFD-9FC1-B5A27F6D277B}">
      <dgm:prSet/>
      <dgm:spPr/>
      <dgm:t>
        <a:bodyPr/>
        <a:lstStyle/>
        <a:p>
          <a:r>
            <a:rPr lang="en-US"/>
            <a:t>Avoid</a:t>
          </a:r>
        </a:p>
      </dgm:t>
    </dgm:pt>
    <dgm:pt modelId="{727BCFCA-BA21-4A9B-A58C-4131C7827D2E}" type="parTrans" cxnId="{0EC964BA-9747-4DAD-9B6D-BA0E2FE82D41}">
      <dgm:prSet/>
      <dgm:spPr/>
      <dgm:t>
        <a:bodyPr/>
        <a:lstStyle/>
        <a:p>
          <a:endParaRPr lang="en-US"/>
        </a:p>
      </dgm:t>
    </dgm:pt>
    <dgm:pt modelId="{5C37663E-17FD-4E86-8EC0-9D0FA8029F09}" type="sibTrans" cxnId="{0EC964BA-9747-4DAD-9B6D-BA0E2FE82D41}">
      <dgm:prSet/>
      <dgm:spPr/>
      <dgm:t>
        <a:bodyPr/>
        <a:lstStyle/>
        <a:p>
          <a:endParaRPr lang="en-US"/>
        </a:p>
      </dgm:t>
    </dgm:pt>
    <dgm:pt modelId="{EAD57ECF-73C0-4971-9071-9681E7ADBFDF}">
      <dgm:prSet/>
      <dgm:spPr/>
      <dgm:t>
        <a:bodyPr/>
        <a:lstStyle/>
        <a:p>
          <a:r>
            <a:rPr lang="en-US"/>
            <a:t>Avoid sharp contrasts in lighting in our facilities</a:t>
          </a:r>
        </a:p>
      </dgm:t>
    </dgm:pt>
    <dgm:pt modelId="{069120E2-81BE-4731-A8EC-CF904F7D77F4}" type="parTrans" cxnId="{33811F11-C8EE-4D3E-9051-F1EF01F4512A}">
      <dgm:prSet/>
      <dgm:spPr/>
      <dgm:t>
        <a:bodyPr/>
        <a:lstStyle/>
        <a:p>
          <a:endParaRPr lang="en-US"/>
        </a:p>
      </dgm:t>
    </dgm:pt>
    <dgm:pt modelId="{7D936125-53CE-4BF5-88E8-68FF371F2E7F}" type="sibTrans" cxnId="{33811F11-C8EE-4D3E-9051-F1EF01F4512A}">
      <dgm:prSet/>
      <dgm:spPr/>
      <dgm:t>
        <a:bodyPr/>
        <a:lstStyle/>
        <a:p>
          <a:endParaRPr lang="en-US"/>
        </a:p>
      </dgm:t>
    </dgm:pt>
    <dgm:pt modelId="{1D1033B1-7FA3-41DC-9E2B-39F7C1512888}">
      <dgm:prSet/>
      <dgm:spPr/>
      <dgm:t>
        <a:bodyPr/>
        <a:lstStyle/>
        <a:p>
          <a:r>
            <a:rPr lang="en-US"/>
            <a:t>Maintain</a:t>
          </a:r>
        </a:p>
      </dgm:t>
    </dgm:pt>
    <dgm:pt modelId="{CF254D8F-B06E-4580-B62E-407E8C6FECAF}" type="parTrans" cxnId="{649C3F46-3F1A-47B7-BAC8-A4AD7EA523FA}">
      <dgm:prSet/>
      <dgm:spPr/>
      <dgm:t>
        <a:bodyPr/>
        <a:lstStyle/>
        <a:p>
          <a:endParaRPr lang="en-US"/>
        </a:p>
      </dgm:t>
    </dgm:pt>
    <dgm:pt modelId="{9A81CA1A-E05C-42E0-A194-727BC3C4EDC9}" type="sibTrans" cxnId="{649C3F46-3F1A-47B7-BAC8-A4AD7EA523FA}">
      <dgm:prSet/>
      <dgm:spPr/>
      <dgm:t>
        <a:bodyPr/>
        <a:lstStyle/>
        <a:p>
          <a:endParaRPr lang="en-US"/>
        </a:p>
      </dgm:t>
    </dgm:pt>
    <dgm:pt modelId="{585EE1B4-8B88-4F9C-B7F6-3BDA42FF48B2}">
      <dgm:prSet/>
      <dgm:spPr/>
      <dgm:t>
        <a:bodyPr/>
        <a:lstStyle/>
        <a:p>
          <a:r>
            <a:rPr lang="en-US"/>
            <a:t>Maintain quiet and calm voices when moving/working cattle</a:t>
          </a:r>
        </a:p>
      </dgm:t>
    </dgm:pt>
    <dgm:pt modelId="{D408A3C9-A7FA-4785-AC9D-A9F2698BE261}" type="parTrans" cxnId="{3EDC7A93-DF2D-47DF-B3BF-9451B9DA7327}">
      <dgm:prSet/>
      <dgm:spPr/>
      <dgm:t>
        <a:bodyPr/>
        <a:lstStyle/>
        <a:p>
          <a:endParaRPr lang="en-US"/>
        </a:p>
      </dgm:t>
    </dgm:pt>
    <dgm:pt modelId="{2770AFAE-E3FB-4A92-BFFE-033404B24354}" type="sibTrans" cxnId="{3EDC7A93-DF2D-47DF-B3BF-9451B9DA7327}">
      <dgm:prSet/>
      <dgm:spPr/>
      <dgm:t>
        <a:bodyPr/>
        <a:lstStyle/>
        <a:p>
          <a:endParaRPr lang="en-US"/>
        </a:p>
      </dgm:t>
    </dgm:pt>
    <dgm:pt modelId="{FF8B20E5-062B-4A8D-8DA9-51F07EC2931E}">
      <dgm:prSet/>
      <dgm:spPr/>
      <dgm:t>
        <a:bodyPr/>
        <a:lstStyle/>
        <a:p>
          <a:r>
            <a:rPr lang="en-US" dirty="0"/>
            <a:t>Check</a:t>
          </a:r>
        </a:p>
      </dgm:t>
    </dgm:pt>
    <dgm:pt modelId="{0895D858-9ED0-469A-A134-68A00039809B}" type="parTrans" cxnId="{93DEA620-8D7D-4E07-B786-D6681757281E}">
      <dgm:prSet/>
      <dgm:spPr/>
      <dgm:t>
        <a:bodyPr/>
        <a:lstStyle/>
        <a:p>
          <a:endParaRPr lang="en-US"/>
        </a:p>
      </dgm:t>
    </dgm:pt>
    <dgm:pt modelId="{322695C3-5CA4-4F4A-99E3-0A15B4AA3767}" type="sibTrans" cxnId="{93DEA620-8D7D-4E07-B786-D6681757281E}">
      <dgm:prSet/>
      <dgm:spPr/>
      <dgm:t>
        <a:bodyPr/>
        <a:lstStyle/>
        <a:p>
          <a:endParaRPr lang="en-US"/>
        </a:p>
      </dgm:t>
    </dgm:pt>
    <dgm:pt modelId="{55326DF4-B9E6-4F09-AD26-F2791547CA80}">
      <dgm:prSet/>
      <dgm:spPr/>
      <dgm:t>
        <a:bodyPr/>
        <a:lstStyle/>
        <a:p>
          <a:r>
            <a:rPr lang="en-US" dirty="0"/>
            <a:t>Check for objects along fence lines or the periphery that may make cattle apprehensive (ex. hats, trucks, chains, etc.)</a:t>
          </a:r>
        </a:p>
      </dgm:t>
    </dgm:pt>
    <dgm:pt modelId="{B18BD489-D4E7-4610-94ED-97ECA3BE1641}" type="parTrans" cxnId="{0D7F912D-CFC5-4AA6-A24C-5C6CBAF8B1E6}">
      <dgm:prSet/>
      <dgm:spPr/>
      <dgm:t>
        <a:bodyPr/>
        <a:lstStyle/>
        <a:p>
          <a:endParaRPr lang="en-US"/>
        </a:p>
      </dgm:t>
    </dgm:pt>
    <dgm:pt modelId="{622234B6-082B-40CA-9E83-A78153CED21F}" type="sibTrans" cxnId="{0D7F912D-CFC5-4AA6-A24C-5C6CBAF8B1E6}">
      <dgm:prSet/>
      <dgm:spPr/>
      <dgm:t>
        <a:bodyPr/>
        <a:lstStyle/>
        <a:p>
          <a:endParaRPr lang="en-US"/>
        </a:p>
      </dgm:t>
    </dgm:pt>
    <dgm:pt modelId="{31B4F064-DDC2-4281-AE25-62CCE4217EC6}">
      <dgm:prSet/>
      <dgm:spPr/>
      <dgm:t>
        <a:bodyPr/>
        <a:lstStyle/>
        <a:p>
          <a:r>
            <a:rPr lang="en-US" dirty="0"/>
            <a:t>Design</a:t>
          </a:r>
        </a:p>
      </dgm:t>
    </dgm:pt>
    <dgm:pt modelId="{39A15D91-BC91-483B-8B02-32BDD4163BE9}" type="parTrans" cxnId="{91582404-3910-48C0-A01E-30297BCEC527}">
      <dgm:prSet/>
      <dgm:spPr/>
      <dgm:t>
        <a:bodyPr/>
        <a:lstStyle/>
        <a:p>
          <a:endParaRPr lang="en-US"/>
        </a:p>
      </dgm:t>
    </dgm:pt>
    <dgm:pt modelId="{9D4DF254-40AF-41FC-ACF0-FC6E17C7B763}" type="sibTrans" cxnId="{91582404-3910-48C0-A01E-30297BCEC527}">
      <dgm:prSet/>
      <dgm:spPr/>
      <dgm:t>
        <a:bodyPr/>
        <a:lstStyle/>
        <a:p>
          <a:endParaRPr lang="en-US"/>
        </a:p>
      </dgm:t>
    </dgm:pt>
    <dgm:pt modelId="{F8ED918D-F0EE-4B4F-99B1-CC455D74D6B8}">
      <dgm:prSet/>
      <dgm:spPr/>
      <dgm:t>
        <a:bodyPr/>
        <a:lstStyle/>
        <a:p>
          <a:r>
            <a:rPr lang="en-US" dirty="0"/>
            <a:t>Design alleyways which cattle can’t see through</a:t>
          </a:r>
        </a:p>
      </dgm:t>
    </dgm:pt>
    <dgm:pt modelId="{F2631A21-EB87-4015-A869-12B2324E15DE}" type="parTrans" cxnId="{4349690D-4452-4B02-9487-4B9CE48A9202}">
      <dgm:prSet/>
      <dgm:spPr/>
      <dgm:t>
        <a:bodyPr/>
        <a:lstStyle/>
        <a:p>
          <a:endParaRPr lang="en-US"/>
        </a:p>
      </dgm:t>
    </dgm:pt>
    <dgm:pt modelId="{E5F38876-0CE5-475E-BB7B-E83CD794DF5B}" type="sibTrans" cxnId="{4349690D-4452-4B02-9487-4B9CE48A9202}">
      <dgm:prSet/>
      <dgm:spPr/>
      <dgm:t>
        <a:bodyPr/>
        <a:lstStyle/>
        <a:p>
          <a:endParaRPr lang="en-US"/>
        </a:p>
      </dgm:t>
    </dgm:pt>
    <dgm:pt modelId="{39830804-3164-4AF8-827A-941D10A75D38}">
      <dgm:prSet/>
      <dgm:spPr/>
      <dgm:t>
        <a:bodyPr/>
        <a:lstStyle/>
        <a:p>
          <a:r>
            <a:rPr lang="en-US" dirty="0"/>
            <a:t>Time</a:t>
          </a:r>
        </a:p>
      </dgm:t>
    </dgm:pt>
    <dgm:pt modelId="{5F25266F-F5EF-433C-81E2-F27DCBA11F69}" type="parTrans" cxnId="{A0AE5271-943D-4F37-8AF3-D21E039083C2}">
      <dgm:prSet/>
      <dgm:spPr/>
      <dgm:t>
        <a:bodyPr/>
        <a:lstStyle/>
        <a:p>
          <a:endParaRPr lang="en-US"/>
        </a:p>
      </dgm:t>
    </dgm:pt>
    <dgm:pt modelId="{1B9B6BDE-A214-4552-9629-E5A82F71F798}" type="sibTrans" cxnId="{A0AE5271-943D-4F37-8AF3-D21E039083C2}">
      <dgm:prSet/>
      <dgm:spPr/>
      <dgm:t>
        <a:bodyPr/>
        <a:lstStyle/>
        <a:p>
          <a:endParaRPr lang="en-US"/>
        </a:p>
      </dgm:t>
    </dgm:pt>
    <dgm:pt modelId="{F281BE88-2871-46EC-9E36-D9E69FC6C938}">
      <dgm:prSet/>
      <dgm:spPr/>
      <dgm:t>
        <a:bodyPr/>
        <a:lstStyle/>
        <a:p>
          <a:r>
            <a:rPr lang="en-US"/>
            <a:t>Give cattle time to observe their surroundings before “pushing” them </a:t>
          </a:r>
        </a:p>
      </dgm:t>
    </dgm:pt>
    <dgm:pt modelId="{0CC9B186-B7BE-48A7-83EC-3AD8B1CB017E}" type="parTrans" cxnId="{6A92984C-FA06-403B-9193-DC30F2D16B49}">
      <dgm:prSet/>
      <dgm:spPr/>
      <dgm:t>
        <a:bodyPr/>
        <a:lstStyle/>
        <a:p>
          <a:endParaRPr lang="en-US"/>
        </a:p>
      </dgm:t>
    </dgm:pt>
    <dgm:pt modelId="{9DF25E48-9896-421A-BAB4-9279AE27B22F}" type="sibTrans" cxnId="{6A92984C-FA06-403B-9193-DC30F2D16B49}">
      <dgm:prSet/>
      <dgm:spPr/>
      <dgm:t>
        <a:bodyPr/>
        <a:lstStyle/>
        <a:p>
          <a:endParaRPr lang="en-US"/>
        </a:p>
      </dgm:t>
    </dgm:pt>
    <dgm:pt modelId="{D8A466EF-7F53-4470-8FD3-286D62B8C5DC}">
      <dgm:prSet/>
      <dgm:spPr/>
      <dgm:t>
        <a:bodyPr/>
        <a:lstStyle/>
        <a:p>
          <a:r>
            <a:rPr lang="en-US"/>
            <a:t>Use their flight zone to your advantage!</a:t>
          </a:r>
        </a:p>
      </dgm:t>
    </dgm:pt>
    <dgm:pt modelId="{59B7A9D4-C4FD-44F9-A86B-9A4E5E14AD3A}" type="parTrans" cxnId="{E8C8D226-885D-4247-BDDF-3EC75E98237D}">
      <dgm:prSet/>
      <dgm:spPr/>
      <dgm:t>
        <a:bodyPr/>
        <a:lstStyle/>
        <a:p>
          <a:endParaRPr lang="en-US"/>
        </a:p>
      </dgm:t>
    </dgm:pt>
    <dgm:pt modelId="{9AB5642D-3A1D-4768-AFBF-46EB97960815}" type="sibTrans" cxnId="{E8C8D226-885D-4247-BDDF-3EC75E98237D}">
      <dgm:prSet/>
      <dgm:spPr/>
      <dgm:t>
        <a:bodyPr/>
        <a:lstStyle/>
        <a:p>
          <a:endParaRPr lang="en-US"/>
        </a:p>
      </dgm:t>
    </dgm:pt>
    <dgm:pt modelId="{B3DF9D1E-78D4-4C67-A581-9A0AF44B25C2}">
      <dgm:prSet/>
      <dgm:spPr/>
      <dgm:t>
        <a:bodyPr/>
        <a:lstStyle/>
        <a:p>
          <a:r>
            <a:rPr lang="en-US"/>
            <a:t>Use</a:t>
          </a:r>
        </a:p>
      </dgm:t>
    </dgm:pt>
    <dgm:pt modelId="{83CC61FA-C6F9-44FC-85DB-414532B4E758}" type="sibTrans" cxnId="{C105E9EC-3437-420B-9E6C-40EFE422748A}">
      <dgm:prSet/>
      <dgm:spPr/>
      <dgm:t>
        <a:bodyPr/>
        <a:lstStyle/>
        <a:p>
          <a:endParaRPr lang="en-US"/>
        </a:p>
      </dgm:t>
    </dgm:pt>
    <dgm:pt modelId="{1CDFA931-DA40-4095-94D3-8E95CFA9EA7A}" type="parTrans" cxnId="{C105E9EC-3437-420B-9E6C-40EFE422748A}">
      <dgm:prSet/>
      <dgm:spPr/>
      <dgm:t>
        <a:bodyPr/>
        <a:lstStyle/>
        <a:p>
          <a:endParaRPr lang="en-US"/>
        </a:p>
      </dgm:t>
    </dgm:pt>
    <dgm:pt modelId="{0A167513-B831-49FA-B35F-996FF597BAD5}" type="pres">
      <dgm:prSet presAssocID="{8392E285-786F-4350-83A1-118BE4B27943}" presName="Name0" presStyleCnt="0">
        <dgm:presLayoutVars>
          <dgm:dir/>
          <dgm:animLvl val="lvl"/>
          <dgm:resizeHandles val="exact"/>
        </dgm:presLayoutVars>
      </dgm:prSet>
      <dgm:spPr/>
    </dgm:pt>
    <dgm:pt modelId="{2373ACDE-9AAC-4308-A765-7EC7745ACAA9}" type="pres">
      <dgm:prSet presAssocID="{E7DDCB7A-1CFC-4EFD-9FC1-B5A27F6D277B}" presName="composite" presStyleCnt="0"/>
      <dgm:spPr/>
    </dgm:pt>
    <dgm:pt modelId="{A47C64E1-2616-4A06-B84F-50666EDB41B5}" type="pres">
      <dgm:prSet presAssocID="{E7DDCB7A-1CFC-4EFD-9FC1-B5A27F6D277B}" presName="parTx" presStyleLbl="alignNode1" presStyleIdx="0" presStyleCnt="6">
        <dgm:presLayoutVars>
          <dgm:chMax val="0"/>
          <dgm:chPref val="0"/>
        </dgm:presLayoutVars>
      </dgm:prSet>
      <dgm:spPr/>
    </dgm:pt>
    <dgm:pt modelId="{EC2D9E47-DEDB-402B-8376-C974F3EEC82A}" type="pres">
      <dgm:prSet presAssocID="{E7DDCB7A-1CFC-4EFD-9FC1-B5A27F6D277B}" presName="desTx" presStyleLbl="alignAccFollowNode1" presStyleIdx="0" presStyleCnt="6">
        <dgm:presLayoutVars/>
      </dgm:prSet>
      <dgm:spPr/>
    </dgm:pt>
    <dgm:pt modelId="{B05BED30-2629-4BE3-93D9-BC5BA83E104D}" type="pres">
      <dgm:prSet presAssocID="{5C37663E-17FD-4E86-8EC0-9D0FA8029F09}" presName="space" presStyleCnt="0"/>
      <dgm:spPr/>
    </dgm:pt>
    <dgm:pt modelId="{46376F11-4EC0-4337-BD7A-0CFC851CDFE0}" type="pres">
      <dgm:prSet presAssocID="{1D1033B1-7FA3-41DC-9E2B-39F7C1512888}" presName="composite" presStyleCnt="0"/>
      <dgm:spPr/>
    </dgm:pt>
    <dgm:pt modelId="{AAFDF46F-11FE-4867-8BB0-3D63AC71F382}" type="pres">
      <dgm:prSet presAssocID="{1D1033B1-7FA3-41DC-9E2B-39F7C1512888}" presName="parTx" presStyleLbl="alignNode1" presStyleIdx="1" presStyleCnt="6">
        <dgm:presLayoutVars>
          <dgm:chMax val="0"/>
          <dgm:chPref val="0"/>
        </dgm:presLayoutVars>
      </dgm:prSet>
      <dgm:spPr/>
    </dgm:pt>
    <dgm:pt modelId="{38C76AA0-F81B-426D-8E88-859A9CCEAAC4}" type="pres">
      <dgm:prSet presAssocID="{1D1033B1-7FA3-41DC-9E2B-39F7C1512888}" presName="desTx" presStyleLbl="alignAccFollowNode1" presStyleIdx="1" presStyleCnt="6" custLinFactNeighborX="132" custLinFactNeighborY="-53">
        <dgm:presLayoutVars/>
      </dgm:prSet>
      <dgm:spPr/>
    </dgm:pt>
    <dgm:pt modelId="{2A5E26A6-2B19-4822-A8BD-A93ABF701BCC}" type="pres">
      <dgm:prSet presAssocID="{9A81CA1A-E05C-42E0-A194-727BC3C4EDC9}" presName="space" presStyleCnt="0"/>
      <dgm:spPr/>
    </dgm:pt>
    <dgm:pt modelId="{434C0BFE-E011-4BFE-A25E-49399F379F52}" type="pres">
      <dgm:prSet presAssocID="{FF8B20E5-062B-4A8D-8DA9-51F07EC2931E}" presName="composite" presStyleCnt="0"/>
      <dgm:spPr/>
    </dgm:pt>
    <dgm:pt modelId="{C2AA2C93-A44B-46CC-959A-E7EB9CE132D4}" type="pres">
      <dgm:prSet presAssocID="{FF8B20E5-062B-4A8D-8DA9-51F07EC2931E}" presName="parTx" presStyleLbl="alignNode1" presStyleIdx="2" presStyleCnt="6">
        <dgm:presLayoutVars>
          <dgm:chMax val="0"/>
          <dgm:chPref val="0"/>
        </dgm:presLayoutVars>
      </dgm:prSet>
      <dgm:spPr/>
    </dgm:pt>
    <dgm:pt modelId="{393A1555-CFF3-4564-B5D0-7E383B58E89A}" type="pres">
      <dgm:prSet presAssocID="{FF8B20E5-062B-4A8D-8DA9-51F07EC2931E}" presName="desTx" presStyleLbl="alignAccFollowNode1" presStyleIdx="2" presStyleCnt="6">
        <dgm:presLayoutVars/>
      </dgm:prSet>
      <dgm:spPr/>
    </dgm:pt>
    <dgm:pt modelId="{F35F983F-8219-4B8E-8281-10583D2E1F12}" type="pres">
      <dgm:prSet presAssocID="{322695C3-5CA4-4F4A-99E3-0A15B4AA3767}" presName="space" presStyleCnt="0"/>
      <dgm:spPr/>
    </dgm:pt>
    <dgm:pt modelId="{B7D08B6F-039B-48BE-8EA2-FC0CE0325098}" type="pres">
      <dgm:prSet presAssocID="{31B4F064-DDC2-4281-AE25-62CCE4217EC6}" presName="composite" presStyleCnt="0"/>
      <dgm:spPr/>
    </dgm:pt>
    <dgm:pt modelId="{BA05A7DA-2E17-4B0E-ADE5-6FF77F04B338}" type="pres">
      <dgm:prSet presAssocID="{31B4F064-DDC2-4281-AE25-62CCE4217EC6}" presName="parTx" presStyleLbl="alignNode1" presStyleIdx="3" presStyleCnt="6">
        <dgm:presLayoutVars>
          <dgm:chMax val="0"/>
          <dgm:chPref val="0"/>
        </dgm:presLayoutVars>
      </dgm:prSet>
      <dgm:spPr/>
    </dgm:pt>
    <dgm:pt modelId="{4662BD3F-7F19-404B-B21C-B980DD35B6F0}" type="pres">
      <dgm:prSet presAssocID="{31B4F064-DDC2-4281-AE25-62CCE4217EC6}" presName="desTx" presStyleLbl="alignAccFollowNode1" presStyleIdx="3" presStyleCnt="6" custLinFactNeighborX="-9" custLinFactNeighborY="-53">
        <dgm:presLayoutVars/>
      </dgm:prSet>
      <dgm:spPr/>
    </dgm:pt>
    <dgm:pt modelId="{2B248094-E8C2-4C97-B3EF-79E1F36D2F5B}" type="pres">
      <dgm:prSet presAssocID="{9D4DF254-40AF-41FC-ACF0-FC6E17C7B763}" presName="space" presStyleCnt="0"/>
      <dgm:spPr/>
    </dgm:pt>
    <dgm:pt modelId="{BB31C402-82E4-44BC-8590-48AE705ABE8F}" type="pres">
      <dgm:prSet presAssocID="{39830804-3164-4AF8-827A-941D10A75D38}" presName="composite" presStyleCnt="0"/>
      <dgm:spPr/>
    </dgm:pt>
    <dgm:pt modelId="{C48EC91B-1624-4827-A3FC-CFB1DC6A0680}" type="pres">
      <dgm:prSet presAssocID="{39830804-3164-4AF8-827A-941D10A75D38}" presName="parTx" presStyleLbl="alignNode1" presStyleIdx="4" presStyleCnt="6" custLinFactNeighborX="-102" custLinFactNeighborY="-140">
        <dgm:presLayoutVars>
          <dgm:chMax val="0"/>
          <dgm:chPref val="0"/>
        </dgm:presLayoutVars>
      </dgm:prSet>
      <dgm:spPr/>
    </dgm:pt>
    <dgm:pt modelId="{776BEE44-414F-49B5-B572-57D05F685843}" type="pres">
      <dgm:prSet presAssocID="{39830804-3164-4AF8-827A-941D10A75D38}" presName="desTx" presStyleLbl="alignAccFollowNode1" presStyleIdx="4" presStyleCnt="6">
        <dgm:presLayoutVars/>
      </dgm:prSet>
      <dgm:spPr/>
    </dgm:pt>
    <dgm:pt modelId="{3EACCC5C-C9D5-444F-B21B-2829CDF24889}" type="pres">
      <dgm:prSet presAssocID="{1B9B6BDE-A214-4552-9629-E5A82F71F798}" presName="space" presStyleCnt="0"/>
      <dgm:spPr/>
    </dgm:pt>
    <dgm:pt modelId="{4F9CA544-7EFB-43B7-8647-2FF7F2F5F9CB}" type="pres">
      <dgm:prSet presAssocID="{B3DF9D1E-78D4-4C67-A581-9A0AF44B25C2}" presName="composite" presStyleCnt="0"/>
      <dgm:spPr/>
    </dgm:pt>
    <dgm:pt modelId="{9BA61290-5AC8-4A26-BC1B-83B96D3E16C7}" type="pres">
      <dgm:prSet presAssocID="{B3DF9D1E-78D4-4C67-A581-9A0AF44B25C2}" presName="parTx" presStyleLbl="alignNode1" presStyleIdx="5" presStyleCnt="6">
        <dgm:presLayoutVars>
          <dgm:chMax val="0"/>
          <dgm:chPref val="0"/>
        </dgm:presLayoutVars>
      </dgm:prSet>
      <dgm:spPr/>
    </dgm:pt>
    <dgm:pt modelId="{5AA096C7-1303-4F8B-92BC-C5DED8B56CB3}" type="pres">
      <dgm:prSet presAssocID="{B3DF9D1E-78D4-4C67-A581-9A0AF44B25C2}" presName="desTx" presStyleLbl="alignAccFollowNode1" presStyleIdx="5" presStyleCnt="6">
        <dgm:presLayoutVars/>
      </dgm:prSet>
      <dgm:spPr/>
    </dgm:pt>
  </dgm:ptLst>
  <dgm:cxnLst>
    <dgm:cxn modelId="{DABD1704-FB67-4695-9AD7-2556B30BDCBF}" type="presOf" srcId="{1D1033B1-7FA3-41DC-9E2B-39F7C1512888}" destId="{AAFDF46F-11FE-4867-8BB0-3D63AC71F382}" srcOrd="0" destOrd="0" presId="urn:microsoft.com/office/officeart/2016/7/layout/HorizontalActionList"/>
    <dgm:cxn modelId="{91582404-3910-48C0-A01E-30297BCEC527}" srcId="{8392E285-786F-4350-83A1-118BE4B27943}" destId="{31B4F064-DDC2-4281-AE25-62CCE4217EC6}" srcOrd="3" destOrd="0" parTransId="{39A15D91-BC91-483B-8B02-32BDD4163BE9}" sibTransId="{9D4DF254-40AF-41FC-ACF0-FC6E17C7B763}"/>
    <dgm:cxn modelId="{EA550F07-B32D-4E5B-9A79-BAD52C70B771}" type="presOf" srcId="{B3DF9D1E-78D4-4C67-A581-9A0AF44B25C2}" destId="{9BA61290-5AC8-4A26-BC1B-83B96D3E16C7}" srcOrd="0" destOrd="0" presId="urn:microsoft.com/office/officeart/2016/7/layout/HorizontalActionList"/>
    <dgm:cxn modelId="{4349690D-4452-4B02-9487-4B9CE48A9202}" srcId="{31B4F064-DDC2-4281-AE25-62CCE4217EC6}" destId="{F8ED918D-F0EE-4B4F-99B1-CC455D74D6B8}" srcOrd="0" destOrd="0" parTransId="{F2631A21-EB87-4015-A869-12B2324E15DE}" sibTransId="{E5F38876-0CE5-475E-BB7B-E83CD794DF5B}"/>
    <dgm:cxn modelId="{33811F11-C8EE-4D3E-9051-F1EF01F4512A}" srcId="{E7DDCB7A-1CFC-4EFD-9FC1-B5A27F6D277B}" destId="{EAD57ECF-73C0-4971-9071-9681E7ADBFDF}" srcOrd="0" destOrd="0" parTransId="{069120E2-81BE-4731-A8EC-CF904F7D77F4}" sibTransId="{7D936125-53CE-4BF5-88E8-68FF371F2E7F}"/>
    <dgm:cxn modelId="{93DEA620-8D7D-4E07-B786-D6681757281E}" srcId="{8392E285-786F-4350-83A1-118BE4B27943}" destId="{FF8B20E5-062B-4A8D-8DA9-51F07EC2931E}" srcOrd="2" destOrd="0" parTransId="{0895D858-9ED0-469A-A134-68A00039809B}" sibTransId="{322695C3-5CA4-4F4A-99E3-0A15B4AA3767}"/>
    <dgm:cxn modelId="{E8C8D226-885D-4247-BDDF-3EC75E98237D}" srcId="{B3DF9D1E-78D4-4C67-A581-9A0AF44B25C2}" destId="{D8A466EF-7F53-4470-8FD3-286D62B8C5DC}" srcOrd="0" destOrd="0" parTransId="{59B7A9D4-C4FD-44F9-A86B-9A4E5E14AD3A}" sibTransId="{9AB5642D-3A1D-4768-AFBF-46EB97960815}"/>
    <dgm:cxn modelId="{0D7F912D-CFC5-4AA6-A24C-5C6CBAF8B1E6}" srcId="{FF8B20E5-062B-4A8D-8DA9-51F07EC2931E}" destId="{55326DF4-B9E6-4F09-AD26-F2791547CA80}" srcOrd="0" destOrd="0" parTransId="{B18BD489-D4E7-4610-94ED-97ECA3BE1641}" sibTransId="{622234B6-082B-40CA-9E83-A78153CED21F}"/>
    <dgm:cxn modelId="{649C3F46-3F1A-47B7-BAC8-A4AD7EA523FA}" srcId="{8392E285-786F-4350-83A1-118BE4B27943}" destId="{1D1033B1-7FA3-41DC-9E2B-39F7C1512888}" srcOrd="1" destOrd="0" parTransId="{CF254D8F-B06E-4580-B62E-407E8C6FECAF}" sibTransId="{9A81CA1A-E05C-42E0-A194-727BC3C4EDC9}"/>
    <dgm:cxn modelId="{0EB41B48-D1D8-4A0E-B506-2D88D94FAF42}" type="presOf" srcId="{F8ED918D-F0EE-4B4F-99B1-CC455D74D6B8}" destId="{4662BD3F-7F19-404B-B21C-B980DD35B6F0}" srcOrd="0" destOrd="0" presId="urn:microsoft.com/office/officeart/2016/7/layout/HorizontalActionList"/>
    <dgm:cxn modelId="{6A92984C-FA06-403B-9193-DC30F2D16B49}" srcId="{39830804-3164-4AF8-827A-941D10A75D38}" destId="{F281BE88-2871-46EC-9E36-D9E69FC6C938}" srcOrd="0" destOrd="0" parTransId="{0CC9B186-B7BE-48A7-83EC-3AD8B1CB017E}" sibTransId="{9DF25E48-9896-421A-BAB4-9279AE27B22F}"/>
    <dgm:cxn modelId="{D0B5D46D-3E37-474F-916C-977C753EA83A}" type="presOf" srcId="{EAD57ECF-73C0-4971-9071-9681E7ADBFDF}" destId="{EC2D9E47-DEDB-402B-8376-C974F3EEC82A}" srcOrd="0" destOrd="0" presId="urn:microsoft.com/office/officeart/2016/7/layout/HorizontalActionList"/>
    <dgm:cxn modelId="{A0AE5271-943D-4F37-8AF3-D21E039083C2}" srcId="{8392E285-786F-4350-83A1-118BE4B27943}" destId="{39830804-3164-4AF8-827A-941D10A75D38}" srcOrd="4" destOrd="0" parTransId="{5F25266F-F5EF-433C-81E2-F27DCBA11F69}" sibTransId="{1B9B6BDE-A214-4552-9629-E5A82F71F798}"/>
    <dgm:cxn modelId="{7E847057-6486-4886-9DA7-35B3738AF54E}" type="presOf" srcId="{D8A466EF-7F53-4470-8FD3-286D62B8C5DC}" destId="{5AA096C7-1303-4F8B-92BC-C5DED8B56CB3}" srcOrd="0" destOrd="0" presId="urn:microsoft.com/office/officeart/2016/7/layout/HorizontalActionList"/>
    <dgm:cxn modelId="{19C6D28D-21BB-490B-A276-6332AABE6C1B}" type="presOf" srcId="{8392E285-786F-4350-83A1-118BE4B27943}" destId="{0A167513-B831-49FA-B35F-996FF597BAD5}" srcOrd="0" destOrd="0" presId="urn:microsoft.com/office/officeart/2016/7/layout/HorizontalActionList"/>
    <dgm:cxn modelId="{3EDC7A93-DF2D-47DF-B3BF-9451B9DA7327}" srcId="{1D1033B1-7FA3-41DC-9E2B-39F7C1512888}" destId="{585EE1B4-8B88-4F9C-B7F6-3BDA42FF48B2}" srcOrd="0" destOrd="0" parTransId="{D408A3C9-A7FA-4785-AC9D-A9F2698BE261}" sibTransId="{2770AFAE-E3FB-4A92-BFFE-033404B24354}"/>
    <dgm:cxn modelId="{72DD73B3-208E-4385-B94A-6B6FEA4BCE62}" type="presOf" srcId="{585EE1B4-8B88-4F9C-B7F6-3BDA42FF48B2}" destId="{38C76AA0-F81B-426D-8E88-859A9CCEAAC4}" srcOrd="0" destOrd="0" presId="urn:microsoft.com/office/officeart/2016/7/layout/HorizontalActionList"/>
    <dgm:cxn modelId="{A4E34AB5-974E-433F-8147-20F3C4A16D9C}" type="presOf" srcId="{F281BE88-2871-46EC-9E36-D9E69FC6C938}" destId="{776BEE44-414F-49B5-B572-57D05F685843}" srcOrd="0" destOrd="0" presId="urn:microsoft.com/office/officeart/2016/7/layout/HorizontalActionList"/>
    <dgm:cxn modelId="{559373B5-6A30-4A19-B209-2B9D7983C099}" type="presOf" srcId="{55326DF4-B9E6-4F09-AD26-F2791547CA80}" destId="{393A1555-CFF3-4564-B5D0-7E383B58E89A}" srcOrd="0" destOrd="0" presId="urn:microsoft.com/office/officeart/2016/7/layout/HorizontalActionList"/>
    <dgm:cxn modelId="{C0B54DB8-DFD2-4325-9237-37EB924CBBE2}" type="presOf" srcId="{FF8B20E5-062B-4A8D-8DA9-51F07EC2931E}" destId="{C2AA2C93-A44B-46CC-959A-E7EB9CE132D4}" srcOrd="0" destOrd="0" presId="urn:microsoft.com/office/officeart/2016/7/layout/HorizontalActionList"/>
    <dgm:cxn modelId="{0EC964BA-9747-4DAD-9B6D-BA0E2FE82D41}" srcId="{8392E285-786F-4350-83A1-118BE4B27943}" destId="{E7DDCB7A-1CFC-4EFD-9FC1-B5A27F6D277B}" srcOrd="0" destOrd="0" parTransId="{727BCFCA-BA21-4A9B-A58C-4131C7827D2E}" sibTransId="{5C37663E-17FD-4E86-8EC0-9D0FA8029F09}"/>
    <dgm:cxn modelId="{B63978E4-768A-4AF5-8373-1732F8630B4B}" type="presOf" srcId="{39830804-3164-4AF8-827A-941D10A75D38}" destId="{C48EC91B-1624-4827-A3FC-CFB1DC6A0680}" srcOrd="0" destOrd="0" presId="urn:microsoft.com/office/officeart/2016/7/layout/HorizontalActionList"/>
    <dgm:cxn modelId="{297CE3EB-6409-4E4C-9E83-CADD3C2FA005}" type="presOf" srcId="{31B4F064-DDC2-4281-AE25-62CCE4217EC6}" destId="{BA05A7DA-2E17-4B0E-ADE5-6FF77F04B338}" srcOrd="0" destOrd="0" presId="urn:microsoft.com/office/officeart/2016/7/layout/HorizontalActionList"/>
    <dgm:cxn modelId="{C105E9EC-3437-420B-9E6C-40EFE422748A}" srcId="{8392E285-786F-4350-83A1-118BE4B27943}" destId="{B3DF9D1E-78D4-4C67-A581-9A0AF44B25C2}" srcOrd="5" destOrd="0" parTransId="{1CDFA931-DA40-4095-94D3-8E95CFA9EA7A}" sibTransId="{83CC61FA-C6F9-44FC-85DB-414532B4E758}"/>
    <dgm:cxn modelId="{701531F6-4E3B-42BE-93AD-CEF17FEA0715}" type="presOf" srcId="{E7DDCB7A-1CFC-4EFD-9FC1-B5A27F6D277B}" destId="{A47C64E1-2616-4A06-B84F-50666EDB41B5}" srcOrd="0" destOrd="0" presId="urn:microsoft.com/office/officeart/2016/7/layout/HorizontalActionList"/>
    <dgm:cxn modelId="{2A5B5571-D29B-4C74-8E16-00A243ADD998}" type="presParOf" srcId="{0A167513-B831-49FA-B35F-996FF597BAD5}" destId="{2373ACDE-9AAC-4308-A765-7EC7745ACAA9}" srcOrd="0" destOrd="0" presId="urn:microsoft.com/office/officeart/2016/7/layout/HorizontalActionList"/>
    <dgm:cxn modelId="{5E254548-64D6-4F1B-B81B-688E2453CBC0}" type="presParOf" srcId="{2373ACDE-9AAC-4308-A765-7EC7745ACAA9}" destId="{A47C64E1-2616-4A06-B84F-50666EDB41B5}" srcOrd="0" destOrd="0" presId="urn:microsoft.com/office/officeart/2016/7/layout/HorizontalActionList"/>
    <dgm:cxn modelId="{78F27692-A3A3-4793-9663-3A447DCED3DD}" type="presParOf" srcId="{2373ACDE-9AAC-4308-A765-7EC7745ACAA9}" destId="{EC2D9E47-DEDB-402B-8376-C974F3EEC82A}" srcOrd="1" destOrd="0" presId="urn:microsoft.com/office/officeart/2016/7/layout/HorizontalActionList"/>
    <dgm:cxn modelId="{345E5C0C-71D2-4054-B3F0-14ED0FD4EA3D}" type="presParOf" srcId="{0A167513-B831-49FA-B35F-996FF597BAD5}" destId="{B05BED30-2629-4BE3-93D9-BC5BA83E104D}" srcOrd="1" destOrd="0" presId="urn:microsoft.com/office/officeart/2016/7/layout/HorizontalActionList"/>
    <dgm:cxn modelId="{2379D34D-EE4A-4153-A42E-066B308B0B78}" type="presParOf" srcId="{0A167513-B831-49FA-B35F-996FF597BAD5}" destId="{46376F11-4EC0-4337-BD7A-0CFC851CDFE0}" srcOrd="2" destOrd="0" presId="urn:microsoft.com/office/officeart/2016/7/layout/HorizontalActionList"/>
    <dgm:cxn modelId="{39CAB68C-078D-49F1-B7FB-F50A933E96A4}" type="presParOf" srcId="{46376F11-4EC0-4337-BD7A-0CFC851CDFE0}" destId="{AAFDF46F-11FE-4867-8BB0-3D63AC71F382}" srcOrd="0" destOrd="0" presId="urn:microsoft.com/office/officeart/2016/7/layout/HorizontalActionList"/>
    <dgm:cxn modelId="{182C8BCA-72EC-40E6-800F-544746BD72A6}" type="presParOf" srcId="{46376F11-4EC0-4337-BD7A-0CFC851CDFE0}" destId="{38C76AA0-F81B-426D-8E88-859A9CCEAAC4}" srcOrd="1" destOrd="0" presId="urn:microsoft.com/office/officeart/2016/7/layout/HorizontalActionList"/>
    <dgm:cxn modelId="{99B330A5-AE9A-44D6-90BC-B3CBE48CF40C}" type="presParOf" srcId="{0A167513-B831-49FA-B35F-996FF597BAD5}" destId="{2A5E26A6-2B19-4822-A8BD-A93ABF701BCC}" srcOrd="3" destOrd="0" presId="urn:microsoft.com/office/officeart/2016/7/layout/HorizontalActionList"/>
    <dgm:cxn modelId="{7D4C6A8D-0671-4962-A61B-FEC5805F6FDF}" type="presParOf" srcId="{0A167513-B831-49FA-B35F-996FF597BAD5}" destId="{434C0BFE-E011-4BFE-A25E-49399F379F52}" srcOrd="4" destOrd="0" presId="urn:microsoft.com/office/officeart/2016/7/layout/HorizontalActionList"/>
    <dgm:cxn modelId="{53748599-BD84-4F17-A4BA-3EACA8C27162}" type="presParOf" srcId="{434C0BFE-E011-4BFE-A25E-49399F379F52}" destId="{C2AA2C93-A44B-46CC-959A-E7EB9CE132D4}" srcOrd="0" destOrd="0" presId="urn:microsoft.com/office/officeart/2016/7/layout/HorizontalActionList"/>
    <dgm:cxn modelId="{7831ECD0-C9B0-4352-AE78-A4C952768061}" type="presParOf" srcId="{434C0BFE-E011-4BFE-A25E-49399F379F52}" destId="{393A1555-CFF3-4564-B5D0-7E383B58E89A}" srcOrd="1" destOrd="0" presId="urn:microsoft.com/office/officeart/2016/7/layout/HorizontalActionList"/>
    <dgm:cxn modelId="{E6653CAD-46F7-479C-A89A-AD7D6DFFE3D3}" type="presParOf" srcId="{0A167513-B831-49FA-B35F-996FF597BAD5}" destId="{F35F983F-8219-4B8E-8281-10583D2E1F12}" srcOrd="5" destOrd="0" presId="urn:microsoft.com/office/officeart/2016/7/layout/HorizontalActionList"/>
    <dgm:cxn modelId="{B41D3C88-F1D8-4350-894F-70D9AF8F753A}" type="presParOf" srcId="{0A167513-B831-49FA-B35F-996FF597BAD5}" destId="{B7D08B6F-039B-48BE-8EA2-FC0CE0325098}" srcOrd="6" destOrd="0" presId="urn:microsoft.com/office/officeart/2016/7/layout/HorizontalActionList"/>
    <dgm:cxn modelId="{AE9858C5-E4E1-4901-BA68-BA8FCE4EE890}" type="presParOf" srcId="{B7D08B6F-039B-48BE-8EA2-FC0CE0325098}" destId="{BA05A7DA-2E17-4B0E-ADE5-6FF77F04B338}" srcOrd="0" destOrd="0" presId="urn:microsoft.com/office/officeart/2016/7/layout/HorizontalActionList"/>
    <dgm:cxn modelId="{AD622069-B648-4B0F-A292-2C5A7A1CDB97}" type="presParOf" srcId="{B7D08B6F-039B-48BE-8EA2-FC0CE0325098}" destId="{4662BD3F-7F19-404B-B21C-B980DD35B6F0}" srcOrd="1" destOrd="0" presId="urn:microsoft.com/office/officeart/2016/7/layout/HorizontalActionList"/>
    <dgm:cxn modelId="{2AF2F6C3-FC42-465C-888B-C163BF8A4508}" type="presParOf" srcId="{0A167513-B831-49FA-B35F-996FF597BAD5}" destId="{2B248094-E8C2-4C97-B3EF-79E1F36D2F5B}" srcOrd="7" destOrd="0" presId="urn:microsoft.com/office/officeart/2016/7/layout/HorizontalActionList"/>
    <dgm:cxn modelId="{5A5CAB2E-B3AD-4ACA-8279-4081DD2D0565}" type="presParOf" srcId="{0A167513-B831-49FA-B35F-996FF597BAD5}" destId="{BB31C402-82E4-44BC-8590-48AE705ABE8F}" srcOrd="8" destOrd="0" presId="urn:microsoft.com/office/officeart/2016/7/layout/HorizontalActionList"/>
    <dgm:cxn modelId="{AC66F8F1-F039-4C81-8EAA-3281BD05A5BB}" type="presParOf" srcId="{BB31C402-82E4-44BC-8590-48AE705ABE8F}" destId="{C48EC91B-1624-4827-A3FC-CFB1DC6A0680}" srcOrd="0" destOrd="0" presId="urn:microsoft.com/office/officeart/2016/7/layout/HorizontalActionList"/>
    <dgm:cxn modelId="{A652BC23-AC60-473A-B124-A1F07FBFE1E7}" type="presParOf" srcId="{BB31C402-82E4-44BC-8590-48AE705ABE8F}" destId="{776BEE44-414F-49B5-B572-57D05F685843}" srcOrd="1" destOrd="0" presId="urn:microsoft.com/office/officeart/2016/7/layout/HorizontalActionList"/>
    <dgm:cxn modelId="{EE9819FA-BD50-4C3A-9F81-F1A95426D8F6}" type="presParOf" srcId="{0A167513-B831-49FA-B35F-996FF597BAD5}" destId="{3EACCC5C-C9D5-444F-B21B-2829CDF24889}" srcOrd="9" destOrd="0" presId="urn:microsoft.com/office/officeart/2016/7/layout/HorizontalActionList"/>
    <dgm:cxn modelId="{DC6F6C00-758C-4FCA-9C42-988EE45B467F}" type="presParOf" srcId="{0A167513-B831-49FA-B35F-996FF597BAD5}" destId="{4F9CA544-7EFB-43B7-8647-2FF7F2F5F9CB}" srcOrd="10" destOrd="0" presId="urn:microsoft.com/office/officeart/2016/7/layout/HorizontalActionList"/>
    <dgm:cxn modelId="{4C20A5EE-4419-4D80-9CFE-ABFBC1376386}" type="presParOf" srcId="{4F9CA544-7EFB-43B7-8647-2FF7F2F5F9CB}" destId="{9BA61290-5AC8-4A26-BC1B-83B96D3E16C7}" srcOrd="0" destOrd="0" presId="urn:microsoft.com/office/officeart/2016/7/layout/HorizontalActionList"/>
    <dgm:cxn modelId="{657135A0-DE99-4EF3-A9CE-848512484B6A}" type="presParOf" srcId="{4F9CA544-7EFB-43B7-8647-2FF7F2F5F9CB}" destId="{5AA096C7-1303-4F8B-92BC-C5DED8B56CB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C64E1-2616-4A06-B84F-50666EDB41B5}">
      <dsp:nvSpPr>
        <dsp:cNvPr id="0" name=""/>
        <dsp:cNvSpPr/>
      </dsp:nvSpPr>
      <dsp:spPr>
        <a:xfrm>
          <a:off x="7494" y="676727"/>
          <a:ext cx="1694739" cy="508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Avoid</a:t>
          </a:r>
        </a:p>
      </dsp:txBody>
      <dsp:txXfrm>
        <a:off x="7494" y="676727"/>
        <a:ext cx="1694739" cy="508421"/>
      </dsp:txXfrm>
    </dsp:sp>
    <dsp:sp modelId="{EC2D9E47-DEDB-402B-8376-C974F3EEC82A}">
      <dsp:nvSpPr>
        <dsp:cNvPr id="0" name=""/>
        <dsp:cNvSpPr/>
      </dsp:nvSpPr>
      <dsp:spPr>
        <a:xfrm>
          <a:off x="7494" y="1185149"/>
          <a:ext cx="1694739" cy="17841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Avoid sharp contrasts in lighting in our facilities</a:t>
          </a:r>
        </a:p>
      </dsp:txBody>
      <dsp:txXfrm>
        <a:off x="7494" y="1185149"/>
        <a:ext cx="1694739" cy="1784133"/>
      </dsp:txXfrm>
    </dsp:sp>
    <dsp:sp modelId="{AAFDF46F-11FE-4867-8BB0-3D63AC71F382}">
      <dsp:nvSpPr>
        <dsp:cNvPr id="0" name=""/>
        <dsp:cNvSpPr/>
      </dsp:nvSpPr>
      <dsp:spPr>
        <a:xfrm>
          <a:off x="1810129" y="676727"/>
          <a:ext cx="1694739" cy="508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Maintain</a:t>
          </a:r>
        </a:p>
      </dsp:txBody>
      <dsp:txXfrm>
        <a:off x="1810129" y="676727"/>
        <a:ext cx="1694739" cy="508421"/>
      </dsp:txXfrm>
    </dsp:sp>
    <dsp:sp modelId="{38C76AA0-F81B-426D-8E88-859A9CCEAAC4}">
      <dsp:nvSpPr>
        <dsp:cNvPr id="0" name=""/>
        <dsp:cNvSpPr/>
      </dsp:nvSpPr>
      <dsp:spPr>
        <a:xfrm>
          <a:off x="1812366" y="1184204"/>
          <a:ext cx="1694739" cy="17841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Maintain quiet and calm voices when moving/working cattle</a:t>
          </a:r>
        </a:p>
      </dsp:txBody>
      <dsp:txXfrm>
        <a:off x="1812366" y="1184204"/>
        <a:ext cx="1694739" cy="1784133"/>
      </dsp:txXfrm>
    </dsp:sp>
    <dsp:sp modelId="{C2AA2C93-A44B-46CC-959A-E7EB9CE132D4}">
      <dsp:nvSpPr>
        <dsp:cNvPr id="0" name=""/>
        <dsp:cNvSpPr/>
      </dsp:nvSpPr>
      <dsp:spPr>
        <a:xfrm>
          <a:off x="3612763" y="676727"/>
          <a:ext cx="1694739" cy="508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</a:t>
          </a:r>
        </a:p>
      </dsp:txBody>
      <dsp:txXfrm>
        <a:off x="3612763" y="676727"/>
        <a:ext cx="1694739" cy="508421"/>
      </dsp:txXfrm>
    </dsp:sp>
    <dsp:sp modelId="{393A1555-CFF3-4564-B5D0-7E383B58E89A}">
      <dsp:nvSpPr>
        <dsp:cNvPr id="0" name=""/>
        <dsp:cNvSpPr/>
      </dsp:nvSpPr>
      <dsp:spPr>
        <a:xfrm>
          <a:off x="3612763" y="1185149"/>
          <a:ext cx="1694739" cy="17841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Check for objects along fence lines or the periphery that may make cattle apprehensive (ex. hats, trucks, chains, etc.)</a:t>
          </a:r>
        </a:p>
      </dsp:txBody>
      <dsp:txXfrm>
        <a:off x="3612763" y="1185149"/>
        <a:ext cx="1694739" cy="1784133"/>
      </dsp:txXfrm>
    </dsp:sp>
    <dsp:sp modelId="{BA05A7DA-2E17-4B0E-ADE5-6FF77F04B338}">
      <dsp:nvSpPr>
        <dsp:cNvPr id="0" name=""/>
        <dsp:cNvSpPr/>
      </dsp:nvSpPr>
      <dsp:spPr>
        <a:xfrm>
          <a:off x="5415398" y="676727"/>
          <a:ext cx="1694739" cy="508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Design</a:t>
          </a:r>
        </a:p>
      </dsp:txBody>
      <dsp:txXfrm>
        <a:off x="5415398" y="676727"/>
        <a:ext cx="1694739" cy="508421"/>
      </dsp:txXfrm>
    </dsp:sp>
    <dsp:sp modelId="{4662BD3F-7F19-404B-B21C-B980DD35B6F0}">
      <dsp:nvSpPr>
        <dsp:cNvPr id="0" name=""/>
        <dsp:cNvSpPr/>
      </dsp:nvSpPr>
      <dsp:spPr>
        <a:xfrm>
          <a:off x="5415245" y="1184204"/>
          <a:ext cx="1694739" cy="17841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Design alleyways which cattle can’t see through</a:t>
          </a:r>
        </a:p>
      </dsp:txBody>
      <dsp:txXfrm>
        <a:off x="5415245" y="1184204"/>
        <a:ext cx="1694739" cy="1784133"/>
      </dsp:txXfrm>
    </dsp:sp>
    <dsp:sp modelId="{C48EC91B-1624-4827-A3FC-CFB1DC6A0680}">
      <dsp:nvSpPr>
        <dsp:cNvPr id="0" name=""/>
        <dsp:cNvSpPr/>
      </dsp:nvSpPr>
      <dsp:spPr>
        <a:xfrm>
          <a:off x="7216304" y="676015"/>
          <a:ext cx="1694739" cy="5084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Time</a:t>
          </a:r>
        </a:p>
      </dsp:txBody>
      <dsp:txXfrm>
        <a:off x="7216304" y="676015"/>
        <a:ext cx="1694739" cy="508421"/>
      </dsp:txXfrm>
    </dsp:sp>
    <dsp:sp modelId="{776BEE44-414F-49B5-B572-57D05F685843}">
      <dsp:nvSpPr>
        <dsp:cNvPr id="0" name=""/>
        <dsp:cNvSpPr/>
      </dsp:nvSpPr>
      <dsp:spPr>
        <a:xfrm>
          <a:off x="7218032" y="1185149"/>
          <a:ext cx="1694739" cy="178413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Give cattle time to observe their surroundings before “pushing” them </a:t>
          </a:r>
        </a:p>
      </dsp:txBody>
      <dsp:txXfrm>
        <a:off x="7218032" y="1185149"/>
        <a:ext cx="1694739" cy="1784133"/>
      </dsp:txXfrm>
    </dsp:sp>
    <dsp:sp modelId="{9BA61290-5AC8-4A26-BC1B-83B96D3E16C7}">
      <dsp:nvSpPr>
        <dsp:cNvPr id="0" name=""/>
        <dsp:cNvSpPr/>
      </dsp:nvSpPr>
      <dsp:spPr>
        <a:xfrm>
          <a:off x="9020667" y="676727"/>
          <a:ext cx="1694739" cy="508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22" tIns="133922" rIns="133922" bIns="13392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</a:t>
          </a:r>
        </a:p>
      </dsp:txBody>
      <dsp:txXfrm>
        <a:off x="9020667" y="676727"/>
        <a:ext cx="1694739" cy="508421"/>
      </dsp:txXfrm>
    </dsp:sp>
    <dsp:sp modelId="{5AA096C7-1303-4F8B-92BC-C5DED8B56CB3}">
      <dsp:nvSpPr>
        <dsp:cNvPr id="0" name=""/>
        <dsp:cNvSpPr/>
      </dsp:nvSpPr>
      <dsp:spPr>
        <a:xfrm>
          <a:off x="9020667" y="1185149"/>
          <a:ext cx="1694739" cy="17841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03" tIns="167403" rIns="167403" bIns="167403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their flight zone to your advantage!</a:t>
          </a:r>
        </a:p>
      </dsp:txBody>
      <dsp:txXfrm>
        <a:off x="9020667" y="1185149"/>
        <a:ext cx="1694739" cy="178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AB926-6980-4C3D-91C6-643B87DF467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BFA7-F649-48FC-8A9C-431C919F1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watch this short video by Dr. Temple Grandin on how cattle behavior plays such a big part in handling!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BFA7-F649-48FC-8A9C-431C919F1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see here that might deter a cow from entering the alleyway?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Contrast in lighting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Slatted “walls” allowing for cattle to see people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BFA7-F649-48FC-8A9C-431C919F1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alleyway! Cows won’t be able to see any handlers through the walls</a:t>
            </a:r>
          </a:p>
          <a:p>
            <a:endParaRPr lang="en-US" dirty="0"/>
          </a:p>
          <a:p>
            <a:r>
              <a:rPr lang="en-US" dirty="0"/>
              <a:t>One thing that might be a disadvantage is the movement from sunshine to darkness in the barn if they had a chute set up in there. Maybe could add some skylights in the barn to help decrease contrast as mentioned in Dr. Grandin’s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BFA7-F649-48FC-8A9C-431C919F1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jacket on the gate – may cause these calves to hesitate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BFA7-F649-48FC-8A9C-431C919F1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you’d like to learn more about Dr. Temple Grandin who has revolutionized the cattle industry with her expertise! She has lots of videos on </a:t>
            </a:r>
            <a:r>
              <a:rPr lang="en-US" dirty="0" err="1"/>
              <a:t>youtube</a:t>
            </a:r>
            <a:r>
              <a:rPr lang="en-US" dirty="0"/>
              <a:t>, her own website, and multiple books about animal behavior and autism! Such as Humane Livestock Handling (click) where a lot of this information came from today and Animals in Translation (click). Thank you all for your attention and I hope you found this interesting!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0BFA7-F649-48FC-8A9C-431C919F1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4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25EAF37-3D14-40E9-89FE-87FED228054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D83BA-6627-4FC7-B8A9-5EC31E466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9ZM9DaMv-w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sy steps to designing cattle-handling facilities - Progressive Cattle">
            <a:extLst>
              <a:ext uri="{FF2B5EF4-FFF2-40B4-BE49-F238E27FC236}">
                <a16:creationId xmlns:a16="http://schemas.microsoft.com/office/drawing/2014/main" id="{9C4988BB-CFE6-41FD-9BC8-5A83D6B9E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CF751-5DEE-486A-89D8-67990C3C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69"/>
            <a:ext cx="4606621" cy="170158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Basics of Cattle Handling &amp;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9C2BD-F548-402D-9D28-879659A6F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r>
              <a:rPr lang="en-US"/>
              <a:t>Presented by AABP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0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60" name="Rectangle 262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2AD8B-9B40-4AF3-AC5B-5E5BE1A0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384313"/>
            <a:ext cx="4016188" cy="3907163"/>
          </a:xfrm>
        </p:spPr>
        <p:txBody>
          <a:bodyPr>
            <a:normAutofit/>
          </a:bodyPr>
          <a:lstStyle/>
          <a:p>
            <a:r>
              <a:rPr lang="en-US" sz="8000" dirty="0"/>
              <a:t>That’s all Folks!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ED86F-3AA0-4B5D-8C73-25C56F0CA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966" y="4291477"/>
            <a:ext cx="4229781" cy="2182210"/>
          </a:xfrm>
        </p:spPr>
        <p:txBody>
          <a:bodyPr>
            <a:normAutofit/>
          </a:bodyPr>
          <a:lstStyle/>
          <a:p>
            <a:r>
              <a:rPr lang="en-US" sz="1600" dirty="0"/>
              <a:t>For more information about handling, please read the provided pamphlet.</a:t>
            </a:r>
          </a:p>
          <a:p>
            <a:endParaRPr lang="en-US" sz="1600" dirty="0"/>
          </a:p>
        </p:txBody>
      </p:sp>
      <p:pic>
        <p:nvPicPr>
          <p:cNvPr id="8194" name="Picture 2" descr="Temple Grandin on the kinds of minds science desperately needs">
            <a:extLst>
              <a:ext uri="{FF2B5EF4-FFF2-40B4-BE49-F238E27FC236}">
                <a16:creationId xmlns:a16="http://schemas.microsoft.com/office/drawing/2014/main" id="{503D8F7C-DFEE-4071-99A4-B125088F1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27861" b="-1"/>
          <a:stretch/>
        </p:blipFill>
        <p:spPr bwMode="auto">
          <a:xfrm>
            <a:off x="0" y="-1"/>
            <a:ext cx="6915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umane Livestock Handling: Grandin, Temple: 0037038420289: Amazon.com: Books">
            <a:extLst>
              <a:ext uri="{FF2B5EF4-FFF2-40B4-BE49-F238E27FC236}">
                <a16:creationId xmlns:a16="http://schemas.microsoft.com/office/drawing/2014/main" id="{B2B5379D-8092-403A-B2CC-8AE6756B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043">
            <a:off x="421749" y="3438939"/>
            <a:ext cx="2397235" cy="3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nimals in Translation | Book by Temple Grandin, Catherine Johnson |  Official Publisher Page | Simon &amp; Schuster">
            <a:extLst>
              <a:ext uri="{FF2B5EF4-FFF2-40B4-BE49-F238E27FC236}">
                <a16:creationId xmlns:a16="http://schemas.microsoft.com/office/drawing/2014/main" id="{748BF799-83BA-44FB-8EA1-70ABD39F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359">
            <a:off x="5188918" y="289050"/>
            <a:ext cx="2044976" cy="30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04916-5561-4AE0-8AF7-E46AA6A4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35109"/>
            <a:ext cx="10492667" cy="1065321"/>
          </a:xfrm>
        </p:spPr>
        <p:txBody>
          <a:bodyPr>
            <a:normAutofit/>
          </a:bodyPr>
          <a:lstStyle/>
          <a:p>
            <a:r>
              <a:rPr lang="en-US" dirty="0"/>
              <a:t>Hearing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1FD7FC-C76E-45D6-95A9-D630E182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on't switch off around cattle — RaynerAg">
            <a:extLst>
              <a:ext uri="{FF2B5EF4-FFF2-40B4-BE49-F238E27FC236}">
                <a16:creationId xmlns:a16="http://schemas.microsoft.com/office/drawing/2014/main" id="{038543DE-AC34-4FB4-A53D-4C6E17EE9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5588" b="2"/>
          <a:stretch/>
        </p:blipFill>
        <p:spPr bwMode="auto">
          <a:xfrm>
            <a:off x="4244" y="1866900"/>
            <a:ext cx="509210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52F7FBC4-39B8-482B-9ABE-38D53A9E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360" y="2219493"/>
            <a:ext cx="5722140" cy="33145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Loud or high-frequency noises are stressful to cattle.</a:t>
            </a:r>
          </a:p>
          <a:p>
            <a:r>
              <a:rPr lang="en-US" dirty="0"/>
              <a:t>They can differentiate threatening noises directed at them vs. background noise (ex. from equipment running)</a:t>
            </a:r>
          </a:p>
          <a:p>
            <a:r>
              <a:rPr lang="en-US" dirty="0"/>
              <a:t>Cattle make positive and negative associations with noises (ex. positive = feed truck)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85DAAA-4828-42AD-A20E-A69A6FAE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86125428-75F9-4763-8991-C4DB8FE9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E1AD4BA-5029-4887-8216-F6DBBD184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D298128E-C3E3-4CCC-BB18-D6B218181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956527CE-4CB1-4E46-88D3-E6EA2D5A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F104828-FA58-4B02-A34E-13A1A0432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C98AF37C-592A-4D0D-BF25-AD71B60E6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621CF2DF-4BAB-47CB-AAF4-6135062AF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C93B96AD-0A31-4B64-8B0D-EC289A7A7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CA95A85E-F6C9-4D5B-9AC2-41D2481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5107E4DA-C368-437F-913A-9CF3CB012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7631DFDA-A9E9-4E35-A064-EBA077801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3A2C443F-B764-46C1-857F-F5A4DF30A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B9FC3628-7B29-4D88-B5ED-ACAF87A9B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B65279C5-A429-464B-8FBE-424240585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5CB98B82-2322-4900-8F24-C8DC1D1F5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B1A93CE9-77F5-4C0B-BA0F-4B3A32EE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2EE13B5A-5B73-46E3-934F-61F0D824E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65A30821-4992-48D3-B4A0-913C045B4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CF285E5E-EB87-467D-B538-925CAB8A8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22F0F1DE-7C3C-40A4-B14B-B0FD67E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DDF56D11-18A1-4D3F-862A-884643EC8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E6BD0431-79C0-4578-9C4E-753DE0746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A1B85F64-F9B0-48F1-9C28-10E600AA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03E3F91-5963-48B3-BA45-F313552C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94FBFE70-FA74-4065-8632-647B4E65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15137EC8-5D22-45AF-8136-75A336C1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01585780-AC17-48DF-B491-DD8DEAD9B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39F55FA8-015C-409E-9701-83B93BE9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95F44756-BFD5-473B-9B3A-64914D54D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0063CF19-BA29-4737-9216-0FC182C64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077D7D6B-E211-4C39-9DDB-943283A06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CFCAA2B7-2668-424D-A0C2-EB30C9C22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96C40903-DA8C-4282-8406-3259823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61FE12E2-C467-400F-89BA-1BEA883D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1EAD90ED-90A2-46B9-8DA7-A6E2BAD67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8C82FE95-B66A-4645-B823-B52372EB4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2C686BAA-83C2-43D2-93B6-E8220C9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67ECE7FD-6A12-44C9-8D33-E42CFA13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4437F430-2DE6-4610-8B80-B84F269D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0E1CF099-A0A1-4D01-A1C9-FC75D2A2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446366B3-8C6B-4FBB-993F-F1436B59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16E6478-E2D6-4541-A390-90B0C7867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4455EFAC-5886-4232-B90E-DFFB40290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41B484DB-32F6-47BF-AD29-498D8C418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A8D2C598-CBD1-4878-AE03-DB6C604EB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39">
              <a:extLst>
                <a:ext uri="{FF2B5EF4-FFF2-40B4-BE49-F238E27FC236}">
                  <a16:creationId xmlns:a16="http://schemas.microsoft.com/office/drawing/2014/main" id="{7DA864B2-C1CD-4944-BC87-E6C353C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40">
              <a:extLst>
                <a:ext uri="{FF2B5EF4-FFF2-40B4-BE49-F238E27FC236}">
                  <a16:creationId xmlns:a16="http://schemas.microsoft.com/office/drawing/2014/main" id="{2DB859CF-A6B4-4B69-9AF2-10EFCC6A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11B87B98-350C-4B22-BAA1-BC214CBF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F13ABE7D-3892-4859-BAD4-4FC4D055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C7F1722E-1384-418B-9A3E-B7000680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0BF35D49-BCAE-4D89-8EDD-99FCEF74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4CF2F99A-EE20-47B9-80F1-D6E87D6D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8B1A7952-C836-4490-8C6C-CE9C0C0F6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B1568D66-89FA-4FA8-A6E3-AF31D8A0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6EF88740-92FD-4894-8D28-13C929041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F9264025-3D66-45E5-B15B-1F9993E99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A17599C9-357B-44B4-B6FC-08C4758CF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AC8D8289-19C2-490A-8000-DD80A8BA9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A9F1237F-83C7-4840-998E-379DF420E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78C598F8-6845-4321-8B12-8F55D5C5A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85D84B4A-5F95-4F29-BE14-8D29A0B4C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6408C2B3-D126-4B4A-8BA3-FF1863CD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CAE0FD91-0F5A-4A8C-9310-8DB3A5FA4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1B9D762E-D50F-4A47-B703-232ED886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8DA09E23-CA61-495A-A7F8-4B3DFDF2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id="{D36CA6B3-3A46-4CB5-8C91-886B84071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id="{D5E51DA2-6B7C-485B-8725-9A4080292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5FEF067-D07A-40E3-96D2-34E7450C1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DFF84AAD-85F3-4027-BEF7-5AFCC59D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9748C3EE-BBA1-45C3-AA60-D44ABDC7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C4E544EA-9A31-4B4E-A587-2AE025092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8F48C13C-B234-4A28-8664-11FAE376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E43446F2-1DE7-4C87-8691-324C7B2A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91DE0BBB-6755-4F68-822C-318F733D1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A5F42373-85EE-4ADF-8DCE-2754ED3B5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E82C5A3F-4FC6-4883-AD2B-37F1BBF76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35242FF5-19F5-45E5-919A-C145DC64A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88AAE6CF-F026-41C1-B9AD-BC2E232C5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5C701404-4DB7-4F3A-8549-9544B9C66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369618DE-CF63-4E1F-AB56-8A640FD7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3D1A099C-4FDA-4F79-B077-C0F6C647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663890DF-B74A-467D-A63B-CB65CC98B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8C343114-BF88-426E-953D-A70972F8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922DA709-3EF5-45DB-BAE3-B23CAA35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E794F4BF-0BF2-4D4B-95B3-B96E58491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1972B148-4231-4FCD-9B14-7A4189089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14348403-DF91-4DC6-90A9-D7EC727B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1052674E-35FA-4825-AC07-A3914AD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4042608B-8386-48C8-A1A3-DBE6F468C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9A5D8987-000C-4B99-BBAF-A23EC6FF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0E405B19-5658-4E03-9404-0C565679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41">
              <a:extLst>
                <a:ext uri="{FF2B5EF4-FFF2-40B4-BE49-F238E27FC236}">
                  <a16:creationId xmlns:a16="http://schemas.microsoft.com/office/drawing/2014/main" id="{DC674228-5A9C-4E88-9835-78995E56D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2">
              <a:extLst>
                <a:ext uri="{FF2B5EF4-FFF2-40B4-BE49-F238E27FC236}">
                  <a16:creationId xmlns:a16="http://schemas.microsoft.com/office/drawing/2014/main" id="{1AB27427-2183-4323-8F13-E775766E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738ACA27-BAD8-4E7C-8411-7C0FE40F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BD029C16-6777-4580-80FD-2A7A6900E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6941DAEC-FBE5-445C-B9B1-B3DD8F221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FD3CD6BC-3643-43CC-8373-F1F7A6EF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93AF9725-32E4-404B-83DF-668B87293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5D84519B-BB5A-427B-B663-69DAB9736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7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04916-5561-4AE0-8AF7-E46AA6A4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Sight</a:t>
            </a:r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84AABD5-9EDC-4851-9517-230F854A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97" y="1947995"/>
            <a:ext cx="4491231" cy="41671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Cattle can see nearly 360 degrees without their heads.</a:t>
            </a:r>
          </a:p>
          <a:p>
            <a:r>
              <a:rPr lang="en-US" dirty="0"/>
              <a:t>They are very sensitive to contrasts in lighting – moving toward light &amp; away from shadows</a:t>
            </a:r>
          </a:p>
          <a:p>
            <a:r>
              <a:rPr lang="en-US" dirty="0"/>
              <a:t>They are very aware of sudden movements &amp; like to observe their surroundings before moving through a facility</a:t>
            </a:r>
          </a:p>
        </p:txBody>
      </p:sp>
      <p:pic>
        <p:nvPicPr>
          <p:cNvPr id="3074" name="Picture 2" descr="Pin by Janie Brown on Animal Love | Cow, Cute cows, Cow calf">
            <a:extLst>
              <a:ext uri="{FF2B5EF4-FFF2-40B4-BE49-F238E27FC236}">
                <a16:creationId xmlns:a16="http://schemas.microsoft.com/office/drawing/2014/main" id="{68F6DDEB-AFAA-4E3B-9AFE-E644C4F9E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9419" b="1"/>
          <a:stretch/>
        </p:blipFill>
        <p:spPr bwMode="auto">
          <a:xfrm>
            <a:off x="6645834" y="1"/>
            <a:ext cx="5546166" cy="68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67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04916-5561-4AE0-8AF7-E46AA6A4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en-US" dirty="0"/>
              <a:t>Flight Zone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F1C9779-A6CF-4143-B588-D7E10C3E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4881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cow’s flight zone is at their shoulder.</a:t>
            </a:r>
          </a:p>
          <a:p>
            <a:r>
              <a:rPr lang="en-US" dirty="0"/>
              <a:t>If you need them to move forward, you position yourself in </a:t>
            </a:r>
            <a:r>
              <a:rPr lang="en-US" b="1" dirty="0"/>
              <a:t>behind</a:t>
            </a:r>
            <a:r>
              <a:rPr lang="en-US" dirty="0"/>
              <a:t> the shoulder.</a:t>
            </a:r>
          </a:p>
          <a:p>
            <a:r>
              <a:rPr lang="en-US" dirty="0"/>
              <a:t>If you need them to move backward, you position yourself in </a:t>
            </a:r>
            <a:r>
              <a:rPr lang="en-US" b="1" dirty="0"/>
              <a:t>front</a:t>
            </a:r>
            <a:r>
              <a:rPr lang="en-US" dirty="0"/>
              <a:t> of the shoulder.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Working the Flight Zone » Hi-Hog">
            <a:extLst>
              <a:ext uri="{FF2B5EF4-FFF2-40B4-BE49-F238E27FC236}">
                <a16:creationId xmlns:a16="http://schemas.microsoft.com/office/drawing/2014/main" id="{184937D7-8A58-43D0-A833-74D72B7C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1" b="587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8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DD0F3-2FBF-48C3-80FA-F2488375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7" y="1468017"/>
            <a:ext cx="4773663" cy="3306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How do these behaviors effect handling?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nline Media 3" title="Cattle Behavior and Handling">
            <a:hlinkClick r:id="" action="ppaction://media"/>
            <a:extLst>
              <a:ext uri="{FF2B5EF4-FFF2-40B4-BE49-F238E27FC236}">
                <a16:creationId xmlns:a16="http://schemas.microsoft.com/office/drawing/2014/main" id="{15A1E6C7-7B54-45E6-B7C2-15EA02EF55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2902" y="1264979"/>
            <a:ext cx="6091621" cy="45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5AD1-3982-49BD-A085-B7071E70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see here?</a:t>
            </a:r>
            <a:endParaRPr lang="en-US" dirty="0"/>
          </a:p>
        </p:txBody>
      </p:sp>
      <p:pic>
        <p:nvPicPr>
          <p:cNvPr id="5122" name="Picture 2" descr="Ditch Those Curved Facilities and Tubs – They Don't Make Livestock Handling  Easier – On Pasture">
            <a:extLst>
              <a:ext uri="{FF2B5EF4-FFF2-40B4-BE49-F238E27FC236}">
                <a16:creationId xmlns:a16="http://schemas.microsoft.com/office/drawing/2014/main" id="{35E3839C-6A26-4307-9A8B-DEF69AF06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15" y="1613646"/>
            <a:ext cx="7288353" cy="47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6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B212-5213-4959-B6F9-C10DA8CF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43" y="337412"/>
            <a:ext cx="9634011" cy="1325563"/>
          </a:xfrm>
        </p:spPr>
        <p:txBody>
          <a:bodyPr/>
          <a:lstStyle/>
          <a:p>
            <a:r>
              <a:rPr lang="en-US" dirty="0"/>
              <a:t>What about here?</a:t>
            </a:r>
          </a:p>
        </p:txBody>
      </p:sp>
      <p:pic>
        <p:nvPicPr>
          <p:cNvPr id="6146" name="Picture 2" descr="Cattle Handling Tips - Facilities - YouTube">
            <a:extLst>
              <a:ext uri="{FF2B5EF4-FFF2-40B4-BE49-F238E27FC236}">
                <a16:creationId xmlns:a16="http://schemas.microsoft.com/office/drawing/2014/main" id="{18D33043-E731-42A4-80B3-7959BAD31D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2065"/>
          <a:stretch/>
        </p:blipFill>
        <p:spPr bwMode="auto">
          <a:xfrm>
            <a:off x="1911086" y="1662975"/>
            <a:ext cx="8094306" cy="46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5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6DEB-6BEE-4655-A647-756B316D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one! What do you see here?</a:t>
            </a:r>
          </a:p>
        </p:txBody>
      </p:sp>
      <p:pic>
        <p:nvPicPr>
          <p:cNvPr id="7172" name="Picture 4" descr="Are Distractions In Handling Pens the Real Reason Cattle Balk? – On Pasture">
            <a:extLst>
              <a:ext uri="{FF2B5EF4-FFF2-40B4-BE49-F238E27FC236}">
                <a16:creationId xmlns:a16="http://schemas.microsoft.com/office/drawing/2014/main" id="{6E1BCAD6-BF44-4856-8AAA-2724DF940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30" y="1874838"/>
            <a:ext cx="587262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1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27EC-FDFD-46A4-8F66-E83DE46A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345346"/>
            <a:ext cx="10426923" cy="12941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How can we prevent stress during handling?</a:t>
            </a:r>
            <a:br>
              <a:rPr lang="en-US" sz="2800" dirty="0"/>
            </a:br>
            <a:r>
              <a:rPr lang="en-US" sz="2800" dirty="0"/>
              <a:t>		(using what we’ve learned about behavior)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4E336B8-243A-49D9-9876-4BF3A08D3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018" y="16990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0">
            <a:extLst>
              <a:ext uri="{FF2B5EF4-FFF2-40B4-BE49-F238E27FC236}">
                <a16:creationId xmlns:a16="http://schemas.microsoft.com/office/drawing/2014/main" id="{05F36030-F60E-436E-81FE-74DD0776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969" y="1723504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6">
            <a:extLst>
              <a:ext uri="{FF2B5EF4-FFF2-40B4-BE49-F238E27FC236}">
                <a16:creationId xmlns:a16="http://schemas.microsoft.com/office/drawing/2014/main" id="{800D5F55-AC8B-4C26-ABB0-D8D609EC4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0691" y="1706251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2">
            <a:extLst>
              <a:ext uri="{FF2B5EF4-FFF2-40B4-BE49-F238E27FC236}">
                <a16:creationId xmlns:a16="http://schemas.microsoft.com/office/drawing/2014/main" id="{2DF0B83D-C899-44CA-9B54-A9C57E8E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291" y="1689637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E16B2E5A-8EC8-4C56-AB77-380486FDF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3918" y="1718490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1">
            <a:extLst>
              <a:ext uri="{FF2B5EF4-FFF2-40B4-BE49-F238E27FC236}">
                <a16:creationId xmlns:a16="http://schemas.microsoft.com/office/drawing/2014/main" id="{C87A69CB-2620-4628-9781-88BD4063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07232" y="1733996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9">
            <a:extLst>
              <a:ext uri="{FF2B5EF4-FFF2-40B4-BE49-F238E27FC236}">
                <a16:creationId xmlns:a16="http://schemas.microsoft.com/office/drawing/2014/main" id="{CABAB4BD-890F-4563-A5CA-536788B1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5993" y="1721756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5">
            <a:extLst>
              <a:ext uri="{FF2B5EF4-FFF2-40B4-BE49-F238E27FC236}">
                <a16:creationId xmlns:a16="http://schemas.microsoft.com/office/drawing/2014/main" id="{24690199-C217-4DCB-9B31-1A45649B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58428" y="1694826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77F70717-3071-4962-8A7C-F9A58151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8566" y="1782953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2">
            <a:extLst>
              <a:ext uri="{FF2B5EF4-FFF2-40B4-BE49-F238E27FC236}">
                <a16:creationId xmlns:a16="http://schemas.microsoft.com/office/drawing/2014/main" id="{9E870E95-FCD6-4158-861A-5CEC896F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43340" y="1718489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4">
            <a:extLst>
              <a:ext uri="{FF2B5EF4-FFF2-40B4-BE49-F238E27FC236}">
                <a16:creationId xmlns:a16="http://schemas.microsoft.com/office/drawing/2014/main" id="{6E01758F-8AEC-4155-B791-2A8CB8A4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63918" y="1795720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1">
            <a:extLst>
              <a:ext uri="{FF2B5EF4-FFF2-40B4-BE49-F238E27FC236}">
                <a16:creationId xmlns:a16="http://schemas.microsoft.com/office/drawing/2014/main" id="{8379C6B3-49BE-4333-B322-AF02BBB41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99219" y="1781709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5">
            <a:extLst>
              <a:ext uri="{FF2B5EF4-FFF2-40B4-BE49-F238E27FC236}">
                <a16:creationId xmlns:a16="http://schemas.microsoft.com/office/drawing/2014/main" id="{6D7188E6-F4DA-4486-938D-F45FE01A2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38154" y="1771240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3">
            <a:extLst>
              <a:ext uri="{FF2B5EF4-FFF2-40B4-BE49-F238E27FC236}">
                <a16:creationId xmlns:a16="http://schemas.microsoft.com/office/drawing/2014/main" id="{CD22207C-B504-40B2-A1EB-2DC9B816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25078" y="1741047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6">
            <a:extLst>
              <a:ext uri="{FF2B5EF4-FFF2-40B4-BE49-F238E27FC236}">
                <a16:creationId xmlns:a16="http://schemas.microsoft.com/office/drawing/2014/main" id="{0FBC38BC-DE18-4960-A9D4-F24C6F60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561" y="1777768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4">
            <a:extLst>
              <a:ext uri="{FF2B5EF4-FFF2-40B4-BE49-F238E27FC236}">
                <a16:creationId xmlns:a16="http://schemas.microsoft.com/office/drawing/2014/main" id="{BC872037-D6F5-4CE7-A090-32A977A79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18593" y="1841417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0">
            <a:extLst>
              <a:ext uri="{FF2B5EF4-FFF2-40B4-BE49-F238E27FC236}">
                <a16:creationId xmlns:a16="http://schemas.microsoft.com/office/drawing/2014/main" id="{D3C4B45C-266A-45BF-98FA-CA5409C4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77354" y="1780215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8">
            <a:extLst>
              <a:ext uri="{FF2B5EF4-FFF2-40B4-BE49-F238E27FC236}">
                <a16:creationId xmlns:a16="http://schemas.microsoft.com/office/drawing/2014/main" id="{76909582-A285-4EA4-AE72-9DBF0D56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31821" y="1780216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5">
            <a:extLst>
              <a:ext uri="{FF2B5EF4-FFF2-40B4-BE49-F238E27FC236}">
                <a16:creationId xmlns:a16="http://schemas.microsoft.com/office/drawing/2014/main" id="{A620CFBF-D373-4BA6-BE41-62B50B94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81447" y="1847130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9">
            <a:extLst>
              <a:ext uri="{FF2B5EF4-FFF2-40B4-BE49-F238E27FC236}">
                <a16:creationId xmlns:a16="http://schemas.microsoft.com/office/drawing/2014/main" id="{700BC7B2-0C3D-459F-92C1-3605AA3F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25006" y="1780214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23">
            <a:extLst>
              <a:ext uri="{FF2B5EF4-FFF2-40B4-BE49-F238E27FC236}">
                <a16:creationId xmlns:a16="http://schemas.microsoft.com/office/drawing/2014/main" id="{24F4B005-B785-4A57-9E5A-82D85F00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0621" y="1958820"/>
            <a:ext cx="140901" cy="93843"/>
          </a:xfrm>
          <a:custGeom>
            <a:avLst/>
            <a:gdLst>
              <a:gd name="T0" fmla="*/ 26 w 43"/>
              <a:gd name="T1" fmla="*/ 3 h 31"/>
              <a:gd name="T2" fmla="*/ 40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5" y="0"/>
                  <a:pt x="43" y="17"/>
                  <a:pt x="40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30">
            <a:extLst>
              <a:ext uri="{FF2B5EF4-FFF2-40B4-BE49-F238E27FC236}">
                <a16:creationId xmlns:a16="http://schemas.microsoft.com/office/drawing/2014/main" id="{196ED9B6-969E-4AC4-ACD0-95A421BA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7876" y="1912264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94">
            <a:extLst>
              <a:ext uri="{FF2B5EF4-FFF2-40B4-BE49-F238E27FC236}">
                <a16:creationId xmlns:a16="http://schemas.microsoft.com/office/drawing/2014/main" id="{E317ADBB-3E4F-42D2-B7F2-A15924AD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55785" y="1827137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35">
            <a:extLst>
              <a:ext uri="{FF2B5EF4-FFF2-40B4-BE49-F238E27FC236}">
                <a16:creationId xmlns:a16="http://schemas.microsoft.com/office/drawing/2014/main" id="{2E9B2055-E384-472D-91D3-74775CDA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6796" y="1938826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1F8EFF99-76BF-4F9B-ADAA-B8D310153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41150" y="1822746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13">
            <a:extLst>
              <a:ext uri="{FF2B5EF4-FFF2-40B4-BE49-F238E27FC236}">
                <a16:creationId xmlns:a16="http://schemas.microsoft.com/office/drawing/2014/main" id="{626F1B89-B88E-4CE3-90BF-3704BAF4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52139" y="1841417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C72C1CB8-8213-4EE7-AFFF-B0A74E7A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74567" y="1786745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2FF32C41-49E2-459E-9AC4-64269039B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4759" y="1790057"/>
            <a:ext cx="121406" cy="99554"/>
          </a:xfrm>
          <a:custGeom>
            <a:avLst/>
            <a:gdLst>
              <a:gd name="T0" fmla="*/ 21 w 37"/>
              <a:gd name="T1" fmla="*/ 0 h 33"/>
              <a:gd name="T2" fmla="*/ 19 w 37"/>
              <a:gd name="T3" fmla="*/ 23 h 33"/>
              <a:gd name="T4" fmla="*/ 21 w 3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3">
                <a:moveTo>
                  <a:pt x="21" y="0"/>
                </a:moveTo>
                <a:cubicBezTo>
                  <a:pt x="37" y="0"/>
                  <a:pt x="29" y="33"/>
                  <a:pt x="19" y="23"/>
                </a:cubicBezTo>
                <a:cubicBezTo>
                  <a:pt x="0" y="30"/>
                  <a:pt x="3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03">
            <a:extLst>
              <a:ext uri="{FF2B5EF4-FFF2-40B4-BE49-F238E27FC236}">
                <a16:creationId xmlns:a16="http://schemas.microsoft.com/office/drawing/2014/main" id="{06B5D5F0-EA51-440D-81A0-FE60CCFB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14652" y="179572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17">
            <a:extLst>
              <a:ext uri="{FF2B5EF4-FFF2-40B4-BE49-F238E27FC236}">
                <a16:creationId xmlns:a16="http://schemas.microsoft.com/office/drawing/2014/main" id="{B7CA6C2F-61C2-486F-B691-E8EB4BA27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76684" y="18593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20">
            <a:extLst>
              <a:ext uri="{FF2B5EF4-FFF2-40B4-BE49-F238E27FC236}">
                <a16:creationId xmlns:a16="http://schemas.microsoft.com/office/drawing/2014/main" id="{A6727626-8944-4EB7-B327-B696FE48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37524" y="179917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06">
            <a:extLst>
              <a:ext uri="{FF2B5EF4-FFF2-40B4-BE49-F238E27FC236}">
                <a16:creationId xmlns:a16="http://schemas.microsoft.com/office/drawing/2014/main" id="{CFBBE0E2-8BDF-4B26-BEBC-DB799B8F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1199" y="1883596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37">
            <a:extLst>
              <a:ext uri="{FF2B5EF4-FFF2-40B4-BE49-F238E27FC236}">
                <a16:creationId xmlns:a16="http://schemas.microsoft.com/office/drawing/2014/main" id="{8EB99B25-2662-42DE-8F5D-E0F6F28C8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6267" y="1819794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1">
            <a:extLst>
              <a:ext uri="{FF2B5EF4-FFF2-40B4-BE49-F238E27FC236}">
                <a16:creationId xmlns:a16="http://schemas.microsoft.com/office/drawing/2014/main" id="{496BF3B0-761A-4454-BE3C-86B4675D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3018" y="1943167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41">
            <a:extLst>
              <a:ext uri="{FF2B5EF4-FFF2-40B4-BE49-F238E27FC236}">
                <a16:creationId xmlns:a16="http://schemas.microsoft.com/office/drawing/2014/main" id="{B519F0F1-B284-44D5-91E9-5018219AF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7721" y="1971061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22">
            <a:extLst>
              <a:ext uri="{FF2B5EF4-FFF2-40B4-BE49-F238E27FC236}">
                <a16:creationId xmlns:a16="http://schemas.microsoft.com/office/drawing/2014/main" id="{0ED49C08-BE23-43F9-A421-6CD45C78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2383" y="1946023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19">
            <a:extLst>
              <a:ext uri="{FF2B5EF4-FFF2-40B4-BE49-F238E27FC236}">
                <a16:creationId xmlns:a16="http://schemas.microsoft.com/office/drawing/2014/main" id="{92F171FA-0CB2-4F4C-A2F3-1B7B6B02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54193" y="1803359"/>
            <a:ext cx="127608" cy="150965"/>
          </a:xfrm>
          <a:custGeom>
            <a:avLst/>
            <a:gdLst>
              <a:gd name="T0" fmla="*/ 13 w 39"/>
              <a:gd name="T1" fmla="*/ 6 h 50"/>
              <a:gd name="T2" fmla="*/ 0 w 39"/>
              <a:gd name="T3" fmla="*/ 23 h 50"/>
              <a:gd name="T4" fmla="*/ 13 w 39"/>
              <a:gd name="T5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50">
                <a:moveTo>
                  <a:pt x="13" y="6"/>
                </a:moveTo>
                <a:cubicBezTo>
                  <a:pt x="39" y="10"/>
                  <a:pt x="16" y="50"/>
                  <a:pt x="0" y="23"/>
                </a:cubicBezTo>
                <a:cubicBezTo>
                  <a:pt x="1" y="0"/>
                  <a:pt x="5" y="14"/>
                  <a:pt x="13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18">
            <a:extLst>
              <a:ext uri="{FF2B5EF4-FFF2-40B4-BE49-F238E27FC236}">
                <a16:creationId xmlns:a16="http://schemas.microsoft.com/office/drawing/2014/main" id="{A0073675-5E26-428E-A2F7-2A952D314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8" y="1862634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20">
            <a:extLst>
              <a:ext uri="{FF2B5EF4-FFF2-40B4-BE49-F238E27FC236}">
                <a16:creationId xmlns:a16="http://schemas.microsoft.com/office/drawing/2014/main" id="{D8C4C7E6-114C-4D16-9FC6-1260653C2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19407" y="1807960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0">
            <a:extLst>
              <a:ext uri="{FF2B5EF4-FFF2-40B4-BE49-F238E27FC236}">
                <a16:creationId xmlns:a16="http://schemas.microsoft.com/office/drawing/2014/main" id="{5FB2CD0B-BF87-4FEC-B6B6-0DA50B93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1575" y="1824318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06">
            <a:extLst>
              <a:ext uri="{FF2B5EF4-FFF2-40B4-BE49-F238E27FC236}">
                <a16:creationId xmlns:a16="http://schemas.microsoft.com/office/drawing/2014/main" id="{D12EC8B9-DE60-44BC-9911-A9CD8EF5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30164" y="1807065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12">
            <a:extLst>
              <a:ext uri="{FF2B5EF4-FFF2-40B4-BE49-F238E27FC236}">
                <a16:creationId xmlns:a16="http://schemas.microsoft.com/office/drawing/2014/main" id="{9B0D6CF6-D17B-4DC7-828A-77363691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51876" y="1762806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8C6933FD-FAB6-403B-9CD4-EF0E06CF7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43391" y="1759541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11">
            <a:extLst>
              <a:ext uri="{FF2B5EF4-FFF2-40B4-BE49-F238E27FC236}">
                <a16:creationId xmlns:a16="http://schemas.microsoft.com/office/drawing/2014/main" id="{5C2A4452-6B00-411C-80AB-29AE135B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66705" y="1775047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9">
            <a:extLst>
              <a:ext uri="{FF2B5EF4-FFF2-40B4-BE49-F238E27FC236}">
                <a16:creationId xmlns:a16="http://schemas.microsoft.com/office/drawing/2014/main" id="{3F4D3F48-1D65-45EB-91E2-BEFFB244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4906" y="1792187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5">
            <a:extLst>
              <a:ext uri="{FF2B5EF4-FFF2-40B4-BE49-F238E27FC236}">
                <a16:creationId xmlns:a16="http://schemas.microsoft.com/office/drawing/2014/main" id="{F5A66334-17A8-4594-AB17-4C33A95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578638" y="1792714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7">
            <a:extLst>
              <a:ext uri="{FF2B5EF4-FFF2-40B4-BE49-F238E27FC236}">
                <a16:creationId xmlns:a16="http://schemas.microsoft.com/office/drawing/2014/main" id="{FB7FEAD3-708C-4B79-B452-4445C277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58039" y="1824004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92">
            <a:extLst>
              <a:ext uri="{FF2B5EF4-FFF2-40B4-BE49-F238E27FC236}">
                <a16:creationId xmlns:a16="http://schemas.microsoft.com/office/drawing/2014/main" id="{41281533-9B25-42A4-9F50-34B4F24C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02813" y="175954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4">
            <a:extLst>
              <a:ext uri="{FF2B5EF4-FFF2-40B4-BE49-F238E27FC236}">
                <a16:creationId xmlns:a16="http://schemas.microsoft.com/office/drawing/2014/main" id="{007246F1-084B-45D9-BDD9-99BB53F6C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78066" y="1804776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3">
            <a:extLst>
              <a:ext uri="{FF2B5EF4-FFF2-40B4-BE49-F238E27FC236}">
                <a16:creationId xmlns:a16="http://schemas.microsoft.com/office/drawing/2014/main" id="{77CDD712-F443-4EDC-B663-5EC5ACD7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11612" y="1804776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4">
            <a:extLst>
              <a:ext uri="{FF2B5EF4-FFF2-40B4-BE49-F238E27FC236}">
                <a16:creationId xmlns:a16="http://schemas.microsoft.com/office/drawing/2014/main" id="{4A695BE5-DE27-460F-845F-45BB814F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23391" y="18367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1">
            <a:extLst>
              <a:ext uri="{FF2B5EF4-FFF2-40B4-BE49-F238E27FC236}">
                <a16:creationId xmlns:a16="http://schemas.microsoft.com/office/drawing/2014/main" id="{DE28BE4E-1A59-46FF-810A-A8F9A46F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58692" y="1822760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5">
            <a:extLst>
              <a:ext uri="{FF2B5EF4-FFF2-40B4-BE49-F238E27FC236}">
                <a16:creationId xmlns:a16="http://schemas.microsoft.com/office/drawing/2014/main" id="{A3CF799A-9839-4CB1-9381-DCC0C1F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97627" y="1812291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5">
            <a:extLst>
              <a:ext uri="{FF2B5EF4-FFF2-40B4-BE49-F238E27FC236}">
                <a16:creationId xmlns:a16="http://schemas.microsoft.com/office/drawing/2014/main" id="{1EFA42E9-27C0-423D-93C8-794A968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40920" y="1810489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93">
            <a:extLst>
              <a:ext uri="{FF2B5EF4-FFF2-40B4-BE49-F238E27FC236}">
                <a16:creationId xmlns:a16="http://schemas.microsoft.com/office/drawing/2014/main" id="{E5B56BED-7578-4E42-889D-34AA58F6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28451" y="1829760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96">
            <a:extLst>
              <a:ext uri="{FF2B5EF4-FFF2-40B4-BE49-F238E27FC236}">
                <a16:creationId xmlns:a16="http://schemas.microsoft.com/office/drawing/2014/main" id="{FCC7DD6E-E0E5-46B9-81B7-3B2F7B33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16034" y="1818819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00">
            <a:extLst>
              <a:ext uri="{FF2B5EF4-FFF2-40B4-BE49-F238E27FC236}">
                <a16:creationId xmlns:a16="http://schemas.microsoft.com/office/drawing/2014/main" id="{9C83D9FD-E06E-407B-BA7C-2C2AD5B1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6827" y="1821266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98">
            <a:extLst>
              <a:ext uri="{FF2B5EF4-FFF2-40B4-BE49-F238E27FC236}">
                <a16:creationId xmlns:a16="http://schemas.microsoft.com/office/drawing/2014/main" id="{3C1174EE-071E-4421-BD9C-2C2D8419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91294" y="1821267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99">
            <a:extLst>
              <a:ext uri="{FF2B5EF4-FFF2-40B4-BE49-F238E27FC236}">
                <a16:creationId xmlns:a16="http://schemas.microsoft.com/office/drawing/2014/main" id="{6F280CAD-1F1B-4F43-99A3-B2EC2A7F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84479" y="1821265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97">
            <a:extLst>
              <a:ext uri="{FF2B5EF4-FFF2-40B4-BE49-F238E27FC236}">
                <a16:creationId xmlns:a16="http://schemas.microsoft.com/office/drawing/2014/main" id="{0D5C974E-4B43-4FFA-8230-DB0E1993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409702" y="1821267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01">
            <a:extLst>
              <a:ext uri="{FF2B5EF4-FFF2-40B4-BE49-F238E27FC236}">
                <a16:creationId xmlns:a16="http://schemas.microsoft.com/office/drawing/2014/main" id="{A1CACEBA-A7A9-45FB-897A-88815001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34040" y="1827796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94">
            <a:extLst>
              <a:ext uri="{FF2B5EF4-FFF2-40B4-BE49-F238E27FC236}">
                <a16:creationId xmlns:a16="http://schemas.microsoft.com/office/drawing/2014/main" id="{583E2F4A-E235-4600-A80D-18C1C36EE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915258" y="1868188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id="{F16259CF-A0BC-4673-91C7-A7D3CDF7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0494" y="198458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4">
            <a:extLst>
              <a:ext uri="{FF2B5EF4-FFF2-40B4-BE49-F238E27FC236}">
                <a16:creationId xmlns:a16="http://schemas.microsoft.com/office/drawing/2014/main" id="{B09A934A-4464-4C9B-ACAD-9128E0B6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76791" y="1990554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25">
            <a:extLst>
              <a:ext uri="{FF2B5EF4-FFF2-40B4-BE49-F238E27FC236}">
                <a16:creationId xmlns:a16="http://schemas.microsoft.com/office/drawing/2014/main" id="{CB010BB8-6FD4-498C-994D-53C8DC749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314022" y="2016723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25">
            <a:extLst>
              <a:ext uri="{FF2B5EF4-FFF2-40B4-BE49-F238E27FC236}">
                <a16:creationId xmlns:a16="http://schemas.microsoft.com/office/drawing/2014/main" id="{2D373437-2902-4D8A-B887-F6941556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28670" y="2009731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28">
            <a:extLst>
              <a:ext uri="{FF2B5EF4-FFF2-40B4-BE49-F238E27FC236}">
                <a16:creationId xmlns:a16="http://schemas.microsoft.com/office/drawing/2014/main" id="{217D616F-FDFA-439E-8B09-E55F8234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52808" y="2031819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0">
            <a:extLst>
              <a:ext uri="{FF2B5EF4-FFF2-40B4-BE49-F238E27FC236}">
                <a16:creationId xmlns:a16="http://schemas.microsoft.com/office/drawing/2014/main" id="{0F74D32E-67FC-452C-A52B-988DB498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95484" y="1997173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6">
            <a:extLst>
              <a:ext uri="{FF2B5EF4-FFF2-40B4-BE49-F238E27FC236}">
                <a16:creationId xmlns:a16="http://schemas.microsoft.com/office/drawing/2014/main" id="{B8F74E45-2803-4A11-9333-3639A1C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0834" y="2028557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21">
            <a:extLst>
              <a:ext uri="{FF2B5EF4-FFF2-40B4-BE49-F238E27FC236}">
                <a16:creationId xmlns:a16="http://schemas.microsoft.com/office/drawing/2014/main" id="{106009C3-0971-47AF-8BD9-2EC8A6A4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37067" y="2038617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20">
            <a:extLst>
              <a:ext uri="{FF2B5EF4-FFF2-40B4-BE49-F238E27FC236}">
                <a16:creationId xmlns:a16="http://schemas.microsoft.com/office/drawing/2014/main" id="{ED29B115-F34D-4E41-A4A2-C0CE41C6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22857" y="2027626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19D4861C-7907-48BF-84E7-96C0E098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32866" y="2045318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27">
            <a:extLst>
              <a:ext uri="{FF2B5EF4-FFF2-40B4-BE49-F238E27FC236}">
                <a16:creationId xmlns:a16="http://schemas.microsoft.com/office/drawing/2014/main" id="{AEF03EB9-6D77-4E55-BCF2-4402550D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25618" y="2028556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33">
            <a:extLst>
              <a:ext uri="{FF2B5EF4-FFF2-40B4-BE49-F238E27FC236}">
                <a16:creationId xmlns:a16="http://schemas.microsoft.com/office/drawing/2014/main" id="{1C9C3C8B-A28D-44DF-AA29-02B28AED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07420" y="2040797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29">
            <a:extLst>
              <a:ext uri="{FF2B5EF4-FFF2-40B4-BE49-F238E27FC236}">
                <a16:creationId xmlns:a16="http://schemas.microsoft.com/office/drawing/2014/main" id="{1EB7CB2D-F6AA-4861-B158-DA3E6B923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00604" y="2031819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42">
            <a:extLst>
              <a:ext uri="{FF2B5EF4-FFF2-40B4-BE49-F238E27FC236}">
                <a16:creationId xmlns:a16="http://schemas.microsoft.com/office/drawing/2014/main" id="{48203367-1F19-4C4F-B38D-929816F7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6179" y="2095470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38">
            <a:extLst>
              <a:ext uri="{FF2B5EF4-FFF2-40B4-BE49-F238E27FC236}">
                <a16:creationId xmlns:a16="http://schemas.microsoft.com/office/drawing/2014/main" id="{B89B3B49-0A7E-4573-9B52-D1B06598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16079" y="2058750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37">
            <a:extLst>
              <a:ext uri="{FF2B5EF4-FFF2-40B4-BE49-F238E27FC236}">
                <a16:creationId xmlns:a16="http://schemas.microsoft.com/office/drawing/2014/main" id="{0288BD39-0846-445A-BD81-1E34E0E9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8636" y="2056301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36">
            <a:extLst>
              <a:ext uri="{FF2B5EF4-FFF2-40B4-BE49-F238E27FC236}">
                <a16:creationId xmlns:a16="http://schemas.microsoft.com/office/drawing/2014/main" id="{BA82150B-D747-458F-8C52-72FBA52BC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68517" y="2052663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43">
            <a:extLst>
              <a:ext uri="{FF2B5EF4-FFF2-40B4-BE49-F238E27FC236}">
                <a16:creationId xmlns:a16="http://schemas.microsoft.com/office/drawing/2014/main" id="{FEBB9D94-7802-4607-9BA4-62FB212B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3248" y="2045573"/>
            <a:ext cx="121406" cy="78339"/>
          </a:xfrm>
          <a:custGeom>
            <a:avLst/>
            <a:gdLst>
              <a:gd name="T0" fmla="*/ 21 w 37"/>
              <a:gd name="T1" fmla="*/ 0 h 26"/>
              <a:gd name="T2" fmla="*/ 22 w 37"/>
              <a:gd name="T3" fmla="*/ 26 h 26"/>
              <a:gd name="T4" fmla="*/ 21 w 37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6">
                <a:moveTo>
                  <a:pt x="21" y="0"/>
                </a:moveTo>
                <a:cubicBezTo>
                  <a:pt x="32" y="2"/>
                  <a:pt x="37" y="23"/>
                  <a:pt x="22" y="26"/>
                </a:cubicBezTo>
                <a:cubicBezTo>
                  <a:pt x="3" y="26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44">
            <a:extLst>
              <a:ext uri="{FF2B5EF4-FFF2-40B4-BE49-F238E27FC236}">
                <a16:creationId xmlns:a16="http://schemas.microsoft.com/office/drawing/2014/main" id="{24743784-06E3-4913-9DFD-2FCBF9D92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29200" y="2043044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45">
            <a:extLst>
              <a:ext uri="{FF2B5EF4-FFF2-40B4-BE49-F238E27FC236}">
                <a16:creationId xmlns:a16="http://schemas.microsoft.com/office/drawing/2014/main" id="{25CD3315-6611-406F-AF95-2EF9F5A5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92025" y="2027462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39">
            <a:extLst>
              <a:ext uri="{FF2B5EF4-FFF2-40B4-BE49-F238E27FC236}">
                <a16:creationId xmlns:a16="http://schemas.microsoft.com/office/drawing/2014/main" id="{EB447648-FE0A-4D8E-86B8-D38D5F93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7" y="2065277"/>
            <a:ext cx="131153" cy="87315"/>
          </a:xfrm>
          <a:custGeom>
            <a:avLst/>
            <a:gdLst>
              <a:gd name="T0" fmla="*/ 24 w 40"/>
              <a:gd name="T1" fmla="*/ 0 h 29"/>
              <a:gd name="T2" fmla="*/ 19 w 40"/>
              <a:gd name="T3" fmla="*/ 26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2"/>
                  <a:pt x="34" y="29"/>
                  <a:pt x="19" y="26"/>
                </a:cubicBezTo>
                <a:cubicBezTo>
                  <a:pt x="0" y="19"/>
                  <a:pt x="4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8">
            <a:extLst>
              <a:ext uri="{FF2B5EF4-FFF2-40B4-BE49-F238E27FC236}">
                <a16:creationId xmlns:a16="http://schemas.microsoft.com/office/drawing/2014/main" id="{4B0A51D7-FF65-4E97-9E1A-8C4688E8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27269" y="2059158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30">
            <a:extLst>
              <a:ext uri="{FF2B5EF4-FFF2-40B4-BE49-F238E27FC236}">
                <a16:creationId xmlns:a16="http://schemas.microsoft.com/office/drawing/2014/main" id="{008FF77B-AC18-4E35-BB9B-0CA39278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50053" y="2062420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35">
            <a:extLst>
              <a:ext uri="{FF2B5EF4-FFF2-40B4-BE49-F238E27FC236}">
                <a16:creationId xmlns:a16="http://schemas.microsoft.com/office/drawing/2014/main" id="{E71F6428-AC25-4A5A-8439-04768A17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9601" y="2004283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31">
            <a:extLst>
              <a:ext uri="{FF2B5EF4-FFF2-40B4-BE49-F238E27FC236}">
                <a16:creationId xmlns:a16="http://schemas.microsoft.com/office/drawing/2014/main" id="{F237A1D4-9D62-4DEA-BD39-E5EC93B3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35670" y="1985929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41">
            <a:extLst>
              <a:ext uri="{FF2B5EF4-FFF2-40B4-BE49-F238E27FC236}">
                <a16:creationId xmlns:a16="http://schemas.microsoft.com/office/drawing/2014/main" id="{87E919CC-AC41-4F0D-A842-792D7A418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16961" y="1988004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36">
            <a:extLst>
              <a:ext uri="{FF2B5EF4-FFF2-40B4-BE49-F238E27FC236}">
                <a16:creationId xmlns:a16="http://schemas.microsoft.com/office/drawing/2014/main" id="{965D7305-50C2-4D93-8832-19DC70C5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81089" y="2011634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22">
            <a:extLst>
              <a:ext uri="{FF2B5EF4-FFF2-40B4-BE49-F238E27FC236}">
                <a16:creationId xmlns:a16="http://schemas.microsoft.com/office/drawing/2014/main" id="{E0E5EA9F-6192-466D-BF45-46D9BCE3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64051" y="1999395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32">
            <a:extLst>
              <a:ext uri="{FF2B5EF4-FFF2-40B4-BE49-F238E27FC236}">
                <a16:creationId xmlns:a16="http://schemas.microsoft.com/office/drawing/2014/main" id="{CFF6BE31-4842-4659-8D68-63423F826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92157" y="2025636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34">
            <a:extLst>
              <a:ext uri="{FF2B5EF4-FFF2-40B4-BE49-F238E27FC236}">
                <a16:creationId xmlns:a16="http://schemas.microsoft.com/office/drawing/2014/main" id="{3EC2112B-E2EC-492A-8AF9-D78F4B4A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688454" y="2031605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25">
            <a:extLst>
              <a:ext uri="{FF2B5EF4-FFF2-40B4-BE49-F238E27FC236}">
                <a16:creationId xmlns:a16="http://schemas.microsoft.com/office/drawing/2014/main" id="{EB635BC8-61BC-44D5-AA11-9A308B3B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925685" y="2057774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25">
            <a:extLst>
              <a:ext uri="{FF2B5EF4-FFF2-40B4-BE49-F238E27FC236}">
                <a16:creationId xmlns:a16="http://schemas.microsoft.com/office/drawing/2014/main" id="{7E9ACE65-00C6-4A75-8F61-CCADAF3E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40333" y="2050782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28">
            <a:extLst>
              <a:ext uri="{FF2B5EF4-FFF2-40B4-BE49-F238E27FC236}">
                <a16:creationId xmlns:a16="http://schemas.microsoft.com/office/drawing/2014/main" id="{5D7163FE-5ADD-41E7-985B-F95E7E04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64471" y="2072870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40">
            <a:extLst>
              <a:ext uri="{FF2B5EF4-FFF2-40B4-BE49-F238E27FC236}">
                <a16:creationId xmlns:a16="http://schemas.microsoft.com/office/drawing/2014/main" id="{DCD7108A-C70D-4FD9-B91A-0E9F9501A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07147" y="2055076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26">
            <a:extLst>
              <a:ext uri="{FF2B5EF4-FFF2-40B4-BE49-F238E27FC236}">
                <a16:creationId xmlns:a16="http://schemas.microsoft.com/office/drawing/2014/main" id="{3C0CF799-2713-48A8-94DF-F8CB5F332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62497" y="2069608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21">
            <a:extLst>
              <a:ext uri="{FF2B5EF4-FFF2-40B4-BE49-F238E27FC236}">
                <a16:creationId xmlns:a16="http://schemas.microsoft.com/office/drawing/2014/main" id="{00B8B62E-6551-4805-BD5A-5188FE5D3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39671" y="2062635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20">
            <a:extLst>
              <a:ext uri="{FF2B5EF4-FFF2-40B4-BE49-F238E27FC236}">
                <a16:creationId xmlns:a16="http://schemas.microsoft.com/office/drawing/2014/main" id="{DFCCEBA8-5961-480A-9134-51605F65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43822" y="203941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724D4F80-B109-4438-BC6D-ABB522B4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35678" y="202921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127">
            <a:extLst>
              <a:ext uri="{FF2B5EF4-FFF2-40B4-BE49-F238E27FC236}">
                <a16:creationId xmlns:a16="http://schemas.microsoft.com/office/drawing/2014/main" id="{52A7149F-5A3F-4537-981A-974C7409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37281" y="2069607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33">
            <a:extLst>
              <a:ext uri="{FF2B5EF4-FFF2-40B4-BE49-F238E27FC236}">
                <a16:creationId xmlns:a16="http://schemas.microsoft.com/office/drawing/2014/main" id="{89A8D3E3-3518-4738-B94E-F7DD9818D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9083" y="2081848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129">
            <a:extLst>
              <a:ext uri="{FF2B5EF4-FFF2-40B4-BE49-F238E27FC236}">
                <a16:creationId xmlns:a16="http://schemas.microsoft.com/office/drawing/2014/main" id="{FA796F21-7CE5-4483-A137-919B3D433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12267" y="2072870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142">
            <a:extLst>
              <a:ext uri="{FF2B5EF4-FFF2-40B4-BE49-F238E27FC236}">
                <a16:creationId xmlns:a16="http://schemas.microsoft.com/office/drawing/2014/main" id="{57FC30BB-0D8F-43B0-910E-7DDE8C93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77842" y="2136521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138">
            <a:extLst>
              <a:ext uri="{FF2B5EF4-FFF2-40B4-BE49-F238E27FC236}">
                <a16:creationId xmlns:a16="http://schemas.microsoft.com/office/drawing/2014/main" id="{D938207F-A865-48E5-A15D-FD578BC59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27742" y="2099801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137">
            <a:extLst>
              <a:ext uri="{FF2B5EF4-FFF2-40B4-BE49-F238E27FC236}">
                <a16:creationId xmlns:a16="http://schemas.microsoft.com/office/drawing/2014/main" id="{04637E45-0880-40BC-B488-4EA4CA43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80299" y="2097352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B62E7C-6889-4E29-8E4E-01F21836E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09640"/>
              </p:ext>
            </p:extLst>
          </p:nvPr>
        </p:nvGraphicFramePr>
        <p:xfrm>
          <a:off x="877326" y="2599512"/>
          <a:ext cx="10722902" cy="364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77554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Custom 1">
      <a:majorFont>
        <a:latin typeface="Modern Love Grung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TM22916441[[fn=Bohemian]]</Template>
  <TotalTime>744</TotalTime>
  <Words>488</Words>
  <Application>Microsoft Office PowerPoint</Application>
  <PresentationFormat>Widescreen</PresentationFormat>
  <Paragraphs>48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Modern Love Grunge</vt:lpstr>
      <vt:lpstr>BohemianVTI</vt:lpstr>
      <vt:lpstr>The Basics of Cattle Handling &amp; Facilities</vt:lpstr>
      <vt:lpstr>Hearing</vt:lpstr>
      <vt:lpstr>Sight</vt:lpstr>
      <vt:lpstr>Flight Zone</vt:lpstr>
      <vt:lpstr>How do these behaviors effect handling?</vt:lpstr>
      <vt:lpstr>What do you see here?</vt:lpstr>
      <vt:lpstr>What about here?</vt:lpstr>
      <vt:lpstr>Last one! What do you see here?</vt:lpstr>
      <vt:lpstr>How can we prevent stress during handling?   (using what we’ve learned about behavior)</vt:lpstr>
      <vt:lpstr>That’s all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Cattle Handling</dc:title>
  <dc:creator>Haynes, Hannah</dc:creator>
  <cp:lastModifiedBy>Haynes, Hannah</cp:lastModifiedBy>
  <cp:revision>8</cp:revision>
  <dcterms:created xsi:type="dcterms:W3CDTF">2021-04-14T03:42:32Z</dcterms:created>
  <dcterms:modified xsi:type="dcterms:W3CDTF">2021-04-14T16:07:13Z</dcterms:modified>
</cp:coreProperties>
</file>